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4"/>
  </p:notesMasterIdLst>
  <p:sldIdLst>
    <p:sldId id="256" r:id="rId2"/>
    <p:sldId id="277" r:id="rId3"/>
    <p:sldId id="285" r:id="rId4"/>
    <p:sldId id="325" r:id="rId5"/>
    <p:sldId id="317" r:id="rId6"/>
    <p:sldId id="262" r:id="rId7"/>
    <p:sldId id="263" r:id="rId8"/>
    <p:sldId id="280" r:id="rId9"/>
    <p:sldId id="264" r:id="rId10"/>
    <p:sldId id="257" r:id="rId11"/>
    <p:sldId id="306" r:id="rId12"/>
    <p:sldId id="307" r:id="rId13"/>
    <p:sldId id="308" r:id="rId14"/>
    <p:sldId id="309" r:id="rId15"/>
    <p:sldId id="310" r:id="rId16"/>
    <p:sldId id="300" r:id="rId17"/>
    <p:sldId id="324" r:id="rId18"/>
    <p:sldId id="326" r:id="rId19"/>
    <p:sldId id="281" r:id="rId20"/>
    <p:sldId id="305" r:id="rId21"/>
    <p:sldId id="286" r:id="rId22"/>
    <p:sldId id="318" r:id="rId23"/>
    <p:sldId id="319" r:id="rId24"/>
    <p:sldId id="320" r:id="rId25"/>
    <p:sldId id="321" r:id="rId26"/>
    <p:sldId id="322" r:id="rId27"/>
    <p:sldId id="323" r:id="rId28"/>
    <p:sldId id="295" r:id="rId29"/>
    <p:sldId id="297" r:id="rId30"/>
    <p:sldId id="282" r:id="rId31"/>
    <p:sldId id="303" r:id="rId32"/>
    <p:sldId id="274" r:id="rId33"/>
  </p:sldIdLst>
  <p:sldSz cx="12192000" cy="6858000"/>
  <p:notesSz cx="6858000" cy="9144000"/>
  <p:embeddedFontLst>
    <p:embeddedFont>
      <p:font typeface="ONE 모바일POP OTF" panose="00000500000000000000" pitchFamily="50" charset="-127"/>
      <p:regular r:id="rId35"/>
    </p:embeddedFont>
    <p:embeddedFont>
      <p:font typeface="맑은 고딕" panose="020B0503020000020004" pitchFamily="50" charset="-127"/>
      <p:regular r:id="rId36"/>
      <p:bold r:id="rId37"/>
    </p:embeddedFont>
    <p:embeddedFont>
      <p:font typeface="UhBee Se_hyun" panose="020B0600000101010101" charset="-127"/>
      <p:regular r:id="rId38"/>
      <p:bold r:id="rId39"/>
    </p:embeddedFont>
    <p:embeddedFont>
      <p:font typeface="G마켓 산스 Medium" panose="02000000000000000000" pitchFamily="50" charset="-127"/>
      <p:regular r:id="rId40"/>
    </p:embeddedFont>
    <p:embeddedFont>
      <p:font typeface="G마켓 산스 Bold" panose="02000000000000000000" pitchFamily="50" charset="-127"/>
      <p:regular r:id="rId41"/>
    </p:embeddedFont>
    <p:embeddedFont>
      <p:font typeface="G마켓 산스 Light" panose="02000000000000000000" pitchFamily="50" charset="-127"/>
      <p:regular r:id="rId4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AF000"/>
    <a:srgbClr val="7F7F7F"/>
    <a:srgbClr val="FFB628"/>
    <a:srgbClr val="3AA6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17" autoAdjust="0"/>
    <p:restoredTop sz="89655" autoAdjust="0"/>
  </p:normalViewPr>
  <p:slideViewPr>
    <p:cSldViewPr snapToGrid="0" showGuides="1">
      <p:cViewPr varScale="1">
        <p:scale>
          <a:sx n="78" d="100"/>
          <a:sy n="78" d="100"/>
        </p:scale>
        <p:origin x="787" y="96"/>
      </p:cViewPr>
      <p:guideLst>
        <p:guide orient="horz" pos="2160"/>
        <p:guide pos="3817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8" d="100"/>
          <a:sy n="88" d="100"/>
        </p:scale>
        <p:origin x="382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8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3F73A3-63BC-4621-8624-1214F482EBE1}" type="datetimeFigureOut">
              <a:rPr lang="ko-KR" altLang="en-US" smtClean="0"/>
              <a:t>2023-04-12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7DA4F0-6457-4650-8C1F-8E490FE529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11061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7DA4F0-6457-4650-8C1F-8E490FE5291A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87551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7DA4F0-6457-4650-8C1F-8E490FE5291A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46691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7DA4F0-6457-4650-8C1F-8E490FE5291A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98424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7DA4F0-6457-4650-8C1F-8E490FE5291A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01255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7DA4F0-6457-4650-8C1F-8E490FE5291A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22937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7DA4F0-6457-4650-8C1F-8E490FE5291A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37458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7DA4F0-6457-4650-8C1F-8E490FE5291A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42621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7DA4F0-6457-4650-8C1F-8E490FE5291A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88513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7DA4F0-6457-4650-8C1F-8E490FE5291A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96284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7DA4F0-6457-4650-8C1F-8E490FE5291A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633544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7DA4F0-6457-4650-8C1F-8E490FE5291A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47518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7DA4F0-6457-4650-8C1F-8E490FE5291A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424129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7DA4F0-6457-4650-8C1F-8E490FE5291A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005029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7DA4F0-6457-4650-8C1F-8E490FE5291A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804532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7DA4F0-6457-4650-8C1F-8E490FE5291A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329727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7DA4F0-6457-4650-8C1F-8E490FE5291A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17160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7DA4F0-6457-4650-8C1F-8E490FE5291A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560518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7DA4F0-6457-4650-8C1F-8E490FE5291A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826246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7DA4F0-6457-4650-8C1F-8E490FE5291A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891967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7DA4F0-6457-4650-8C1F-8E490FE5291A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685955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7DA4F0-6457-4650-8C1F-8E490FE5291A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027837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7DA4F0-6457-4650-8C1F-8E490FE5291A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28223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7DA4F0-6457-4650-8C1F-8E490FE5291A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66486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7DA4F0-6457-4650-8C1F-8E490FE5291A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16939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7DA4F0-6457-4650-8C1F-8E490FE5291A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54385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7DA4F0-6457-4650-8C1F-8E490FE5291A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8072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7DA4F0-6457-4650-8C1F-8E490FE5291A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74772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7DA4F0-6457-4650-8C1F-8E490FE5291A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32773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7DA4F0-6457-4650-8C1F-8E490FE5291A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96365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832338"/>
            <a:ext cx="12192000" cy="7690338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14981" y="374406"/>
            <a:ext cx="6547794" cy="2387600"/>
          </a:xfrm>
        </p:spPr>
        <p:txBody>
          <a:bodyPr anchor="ctr"/>
          <a:lstStyle>
            <a:lvl1pPr algn="l">
              <a:defRPr sz="6000">
                <a:solidFill>
                  <a:srgbClr val="FFB628"/>
                </a:solidFill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581275" y="5222874"/>
            <a:ext cx="9144000" cy="498475"/>
          </a:xfrm>
        </p:spPr>
        <p:txBody>
          <a:bodyPr anchor="ctr"/>
          <a:lstStyle>
            <a:lvl1pPr marL="0" indent="0" algn="r">
              <a:lnSpc>
                <a:spcPct val="100000"/>
              </a:lnSpc>
              <a:buNone/>
              <a:defRPr sz="240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 smtClean="0"/>
              <a:t>클릭하여 마스터 부제목 스타일 편집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0AAF76-559C-4984-A393-11C756A6E233}" type="datetimeFigureOut">
              <a:rPr lang="ko-KR" altLang="en-US" smtClean="0"/>
              <a:t>2023-04-12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6E6DF-E780-43AE-B4A5-2E5308ED23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86409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양쪽 모서리가 둥근 사각형 6"/>
          <p:cNvSpPr/>
          <p:nvPr userDrawn="1"/>
        </p:nvSpPr>
        <p:spPr>
          <a:xfrm rot="10800000">
            <a:off x="0" y="-1080000"/>
            <a:ext cx="12192000" cy="216000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FFB6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180001"/>
            <a:ext cx="10515600" cy="900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5276350"/>
            <a:ext cx="10515600" cy="10800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ko-KR" altLang="en-US" dirty="0" smtClean="0"/>
              <a:t>마스터 텍스트 스타일 편집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0AAF76-559C-4984-A393-11C756A6E233}" type="datetimeFigureOut">
              <a:rPr lang="ko-KR" altLang="en-US" smtClean="0"/>
              <a:t>2023-04-12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6E6DF-E780-43AE-B4A5-2E5308ED23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14340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5400000">
            <a:off x="-1266093" y="1266092"/>
            <a:ext cx="6858003" cy="432581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6600090" y="1266093"/>
            <a:ext cx="6858003" cy="4325817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070100" y="3046117"/>
            <a:ext cx="8051800" cy="1173458"/>
          </a:xfrm>
        </p:spPr>
        <p:txBody>
          <a:bodyPr anchor="ctr">
            <a:normAutofit/>
          </a:bodyPr>
          <a:lstStyle>
            <a:lvl1pPr algn="ctr">
              <a:defRPr sz="4800">
                <a:solidFill>
                  <a:srgbClr val="FFB628"/>
                </a:solidFill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0AAF76-559C-4984-A393-11C756A6E233}" type="datetimeFigureOut">
              <a:rPr lang="ko-KR" altLang="en-US" smtClean="0"/>
              <a:t>2023-04-12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6E6DF-E780-43AE-B4A5-2E5308ED2321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702411" y="1918492"/>
            <a:ext cx="787176" cy="1080000"/>
          </a:xfrm>
          <a:prstGeom prst="rect">
            <a:avLst/>
          </a:prstGeom>
          <a:effectLst>
            <a:outerShdw blurRad="317500" algn="ctr" rotWithShape="0">
              <a:prstClr val="black">
                <a:alpha val="1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78523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양쪽 모서리가 둥근 사각형 7"/>
          <p:cNvSpPr/>
          <p:nvPr userDrawn="1"/>
        </p:nvSpPr>
        <p:spPr>
          <a:xfrm rot="10800000">
            <a:off x="0" y="-1080000"/>
            <a:ext cx="12192000" cy="216000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FFB6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5263647"/>
            <a:ext cx="5181600" cy="913315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ko-KR" altLang="en-US" dirty="0" smtClean="0"/>
              <a:t>마스터 텍스트 스타일 편집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5263647"/>
            <a:ext cx="5181600" cy="913316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0AAF76-559C-4984-A393-11C756A6E233}" type="datetimeFigureOut">
              <a:rPr lang="ko-KR" altLang="en-US" smtClean="0"/>
              <a:t>2023-04-12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6E6DF-E780-43AE-B4A5-2E5308ED23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53746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양쪽 모서리가 둥근 사각형 10"/>
          <p:cNvSpPr/>
          <p:nvPr userDrawn="1"/>
        </p:nvSpPr>
        <p:spPr>
          <a:xfrm rot="10800000">
            <a:off x="0" y="-1080000"/>
            <a:ext cx="12192000" cy="216000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FFB6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180002"/>
            <a:ext cx="10515600" cy="9000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ko-KR" altLang="en-US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4653006"/>
            <a:ext cx="5157787" cy="5400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 b="0">
                <a:latin typeface="G마켓 산스 Bold" panose="02000000000000000000" pitchFamily="50" charset="-127"/>
                <a:ea typeface="G마켓 산스 Bold" panose="02000000000000000000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5276349"/>
            <a:ext cx="5157787" cy="913314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ko-KR" altLang="en-US" dirty="0" smtClean="0"/>
              <a:t>마스터 텍스트 스타일 편집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4653006"/>
            <a:ext cx="5183188" cy="5400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 b="0">
                <a:latin typeface="G마켓 산스 Bold" panose="02000000000000000000" pitchFamily="50" charset="-127"/>
                <a:ea typeface="G마켓 산스 Bold" panose="02000000000000000000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5276349"/>
            <a:ext cx="5183188" cy="913314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0AAF76-559C-4984-A393-11C756A6E233}" type="datetimeFigureOut">
              <a:rPr lang="ko-KR" altLang="en-US" smtClean="0"/>
              <a:t>2023-04-12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6E6DF-E780-43AE-B4A5-2E5308ED23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25866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양쪽 모서리가 둥근 사각형 5"/>
          <p:cNvSpPr/>
          <p:nvPr userDrawn="1"/>
        </p:nvSpPr>
        <p:spPr>
          <a:xfrm rot="10800000">
            <a:off x="0" y="-1080000"/>
            <a:ext cx="12192000" cy="216000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FFB6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0AAF76-559C-4984-A393-11C756A6E233}" type="datetimeFigureOut">
              <a:rPr lang="ko-KR" altLang="en-US" smtClean="0"/>
              <a:t>2023-04-12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6E6DF-E780-43AE-B4A5-2E5308ED23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1318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제목만">
    <p:bg>
      <p:bgPr>
        <a:solidFill>
          <a:srgbClr val="FFB6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0AAF76-559C-4984-A393-11C756A6E233}" type="datetimeFigureOut">
              <a:rPr lang="ko-KR" altLang="en-US" smtClean="0"/>
              <a:t>2023-04-12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6E6DF-E780-43AE-B4A5-2E5308ED23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57639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1676400"/>
            <a:ext cx="12192000" cy="8534400"/>
          </a:xfrm>
          <a:prstGeom prst="rect">
            <a:avLst/>
          </a:prstGeom>
        </p:spPr>
      </p:pic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0AAF76-559C-4984-A393-11C756A6E233}" type="datetimeFigureOut">
              <a:rPr lang="ko-KR" altLang="en-US" smtClean="0"/>
              <a:t>2023-04-12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6E6DF-E780-43AE-B4A5-2E5308ED23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00225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180001"/>
            <a:ext cx="10515600" cy="9000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0AAF76-559C-4984-A393-11C756A6E233}" type="datetimeFigureOut">
              <a:rPr lang="ko-KR" altLang="en-US" smtClean="0"/>
              <a:t>2023-04-12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26E6DF-E780-43AE-B4A5-2E5308ED23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35493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60" r:id="rId7"/>
    <p:sldLayoutId id="2147483655" r:id="rId8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1" hangingPunct="1">
        <a:lnSpc>
          <a:spcPct val="90000"/>
        </a:lnSpc>
        <a:spcBef>
          <a:spcPct val="0"/>
        </a:spcBef>
        <a:buNone/>
        <a:defRPr sz="3600" kern="1200">
          <a:solidFill>
            <a:srgbClr val="FFB628"/>
          </a:solidFill>
          <a:latin typeface="ONE 모바일POP OTF" panose="00000500000000000000" pitchFamily="50" charset="-127"/>
          <a:ea typeface="ONE 모바일POP OTF" panose="00000500000000000000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50000"/>
              <a:lumOff val="50000"/>
            </a:schemeClr>
          </a:solidFill>
          <a:latin typeface="G마켓 산스 Medium" panose="02000000000000000000" pitchFamily="50" charset="-127"/>
          <a:ea typeface="G마켓 산스 Medium" panose="02000000000000000000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50000"/>
              <a:lumOff val="50000"/>
            </a:schemeClr>
          </a:solidFill>
          <a:latin typeface="G마켓 산스 Medium" panose="02000000000000000000" pitchFamily="50" charset="-127"/>
          <a:ea typeface="G마켓 산스 Medium" panose="02000000000000000000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50000"/>
              <a:lumOff val="50000"/>
            </a:schemeClr>
          </a:solidFill>
          <a:latin typeface="G마켓 산스 Medium" panose="02000000000000000000" pitchFamily="50" charset="-127"/>
          <a:ea typeface="G마켓 산스 Medium" panose="02000000000000000000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50000"/>
              <a:lumOff val="50000"/>
            </a:schemeClr>
          </a:solidFill>
          <a:latin typeface="G마켓 산스 Medium" panose="02000000000000000000" pitchFamily="50" charset="-127"/>
          <a:ea typeface="G마켓 산스 Medium" panose="02000000000000000000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50000"/>
              <a:lumOff val="50000"/>
            </a:schemeClr>
          </a:solidFill>
          <a:latin typeface="G마켓 산스 Medium" panose="02000000000000000000" pitchFamily="50" charset="-127"/>
          <a:ea typeface="G마켓 산스 Medium" panose="02000000000000000000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eg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7" Type="http://schemas.openxmlformats.org/officeDocument/2006/relationships/image" Target="../media/image27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eg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1.jpeg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3.png"/><Relationship Id="rId18" Type="http://schemas.openxmlformats.org/officeDocument/2006/relationships/image" Target="../media/image48.png"/><Relationship Id="rId3" Type="http://schemas.openxmlformats.org/officeDocument/2006/relationships/image" Target="../media/image33.png"/><Relationship Id="rId21" Type="http://schemas.openxmlformats.org/officeDocument/2006/relationships/image" Target="../media/image51.png"/><Relationship Id="rId7" Type="http://schemas.openxmlformats.org/officeDocument/2006/relationships/image" Target="../media/image37.png"/><Relationship Id="rId12" Type="http://schemas.openxmlformats.org/officeDocument/2006/relationships/image" Target="../media/image42.png"/><Relationship Id="rId17" Type="http://schemas.openxmlformats.org/officeDocument/2006/relationships/image" Target="../media/image47.png"/><Relationship Id="rId2" Type="http://schemas.openxmlformats.org/officeDocument/2006/relationships/image" Target="../media/image32.png"/><Relationship Id="rId16" Type="http://schemas.openxmlformats.org/officeDocument/2006/relationships/image" Target="../media/image46.png"/><Relationship Id="rId20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5" Type="http://schemas.openxmlformats.org/officeDocument/2006/relationships/image" Target="../media/image45.png"/><Relationship Id="rId23" Type="http://schemas.openxmlformats.org/officeDocument/2006/relationships/image" Target="../media/image53.png"/><Relationship Id="rId10" Type="http://schemas.openxmlformats.org/officeDocument/2006/relationships/image" Target="../media/image40.png"/><Relationship Id="rId19" Type="http://schemas.openxmlformats.org/officeDocument/2006/relationships/image" Target="../media/image49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Relationship Id="rId14" Type="http://schemas.openxmlformats.org/officeDocument/2006/relationships/image" Target="../media/image44.png"/><Relationship Id="rId22" Type="http://schemas.openxmlformats.org/officeDocument/2006/relationships/image" Target="../media/image5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6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4.png"/><Relationship Id="rId4" Type="http://schemas.openxmlformats.org/officeDocument/2006/relationships/image" Target="../media/image6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5375" y="1795462"/>
            <a:ext cx="2381250" cy="3267075"/>
          </a:xfrm>
          <a:prstGeom prst="rect">
            <a:avLst/>
          </a:prstGeom>
          <a:effectLst>
            <a:outerShdw blurRad="317500" algn="ctr" rotWithShape="0">
              <a:prstClr val="black">
                <a:alpha val="10000"/>
              </a:prstClr>
            </a:outerShdw>
          </a:effectLst>
        </p:spPr>
      </p:pic>
      <p:sp>
        <p:nvSpPr>
          <p:cNvPr id="7" name="제목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err="1" smtClean="0"/>
              <a:t>Sn</a:t>
            </a:r>
            <a:r>
              <a:rPr lang="en-US" altLang="ko-KR" dirty="0" err="1" smtClean="0">
                <a:solidFill>
                  <a:srgbClr val="6AF000"/>
                </a:solidFill>
              </a:rPr>
              <a:t>a!</a:t>
            </a:r>
            <a:r>
              <a:rPr lang="en-US" altLang="ko-KR" dirty="0" err="1" smtClean="0"/>
              <a:t>p</a:t>
            </a:r>
            <a:r>
              <a:rPr lang="en-US" altLang="ko-KR" dirty="0" smtClean="0"/>
              <a:t> Story</a:t>
            </a:r>
            <a:endParaRPr lang="ko-KR" altLang="en-US" dirty="0"/>
          </a:p>
        </p:txBody>
      </p:sp>
      <p:sp>
        <p:nvSpPr>
          <p:cNvPr id="8" name="부제목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 smtClean="0"/>
              <a:t>A401 </a:t>
            </a:r>
            <a:r>
              <a:rPr lang="ko-KR" altLang="en-US" dirty="0" err="1" smtClean="0"/>
              <a:t>파란리무진</a:t>
            </a:r>
            <a:r>
              <a:rPr lang="ko-KR" altLang="en-US" dirty="0" smtClean="0"/>
              <a:t>  </a:t>
            </a:r>
            <a:r>
              <a:rPr lang="en-US" altLang="ko-KR" dirty="0" smtClean="0"/>
              <a:t>----</a:t>
            </a:r>
            <a:endParaRPr lang="ko-KR" altLang="en-US" dirty="0"/>
          </a:p>
        </p:txBody>
      </p:sp>
      <p:sp>
        <p:nvSpPr>
          <p:cNvPr id="9" name="부제목 2"/>
          <p:cNvSpPr txBox="1">
            <a:spLocks/>
          </p:cNvSpPr>
          <p:nvPr/>
        </p:nvSpPr>
        <p:spPr>
          <a:xfrm>
            <a:off x="2581275" y="5721349"/>
            <a:ext cx="9144000" cy="498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r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50000"/>
                    <a:lumOff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김명호 </a:t>
            </a:r>
            <a:r>
              <a:rPr lang="ko-KR" altLang="en-US" dirty="0" err="1" smtClean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권택윤</a:t>
            </a:r>
            <a:r>
              <a:rPr lang="ko-KR" altLang="en-US" dirty="0" smtClean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</a:t>
            </a:r>
            <a:r>
              <a:rPr lang="ko-KR" altLang="en-US" dirty="0" err="1" smtClean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김현호</a:t>
            </a:r>
            <a:r>
              <a:rPr lang="ko-KR" altLang="en-US" dirty="0" smtClean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</a:t>
            </a:r>
            <a:r>
              <a:rPr lang="ko-KR" altLang="en-US" dirty="0" err="1" smtClean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안예나</a:t>
            </a:r>
            <a:r>
              <a:rPr lang="ko-KR" altLang="en-US" dirty="0" smtClean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유지원 </a:t>
            </a:r>
            <a:r>
              <a:rPr lang="ko-KR" altLang="en-US" dirty="0" err="1" smtClean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조은비</a:t>
            </a:r>
            <a:endParaRPr lang="ko-KR" altLang="en-US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10963274" y="5105398"/>
            <a:ext cx="657225" cy="65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458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서비스 소개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85019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디자인 컨셉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13007" y="1757068"/>
            <a:ext cx="50687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dirty="0" smtClean="0">
                <a:solidFill>
                  <a:schemeClr val="accent2">
                    <a:lumMod val="75000"/>
                  </a:schemeClr>
                </a:solidFill>
                <a:latin typeface="ONE 모바일POP OTF" panose="00000500000000000000" pitchFamily="50" charset="-127"/>
                <a:ea typeface="ONE 모바일POP OTF" panose="00000500000000000000" pitchFamily="50" charset="-127"/>
              </a:rPr>
              <a:t>Point color &amp; Character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7498" y="2947154"/>
            <a:ext cx="1719019" cy="2333852"/>
          </a:xfrm>
          <a:prstGeom prst="rect">
            <a:avLst/>
          </a:prstGeom>
        </p:spPr>
      </p:pic>
      <p:sp>
        <p:nvSpPr>
          <p:cNvPr id="12" name="타원 11"/>
          <p:cNvSpPr/>
          <p:nvPr/>
        </p:nvSpPr>
        <p:spPr>
          <a:xfrm>
            <a:off x="838200" y="3936608"/>
            <a:ext cx="669303" cy="669303"/>
          </a:xfrm>
          <a:prstGeom prst="ellipse">
            <a:avLst/>
          </a:prstGeom>
          <a:solidFill>
            <a:srgbClr val="FFB6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1584488" y="3936608"/>
            <a:ext cx="669303" cy="669303"/>
          </a:xfrm>
          <a:prstGeom prst="ellipse">
            <a:avLst/>
          </a:prstGeom>
          <a:solidFill>
            <a:srgbClr val="DF87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2330776" y="3936608"/>
            <a:ext cx="669303" cy="669303"/>
          </a:xfrm>
          <a:prstGeom prst="ellipse">
            <a:avLst/>
          </a:prstGeom>
          <a:solidFill>
            <a:srgbClr val="6AF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내용 개체 틀 2"/>
          <p:cNvSpPr txBox="1">
            <a:spLocks/>
          </p:cNvSpPr>
          <p:nvPr/>
        </p:nvSpPr>
        <p:spPr>
          <a:xfrm>
            <a:off x="5998585" y="2505093"/>
            <a:ext cx="5605748" cy="34946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lumMod val="50000"/>
                    <a:lumOff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50000"/>
                    <a:lumOff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 smtClean="0">
                <a:solidFill>
                  <a:srgbClr val="FFB628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밝고 귀여운 느낌</a:t>
            </a:r>
            <a:r>
              <a:rPr lang="ko-KR" altLang="en-US" dirty="0" smtClean="0"/>
              <a:t>의 색상 선별</a:t>
            </a:r>
            <a:endParaRPr lang="en-US" altLang="ko-KR" dirty="0" smtClean="0"/>
          </a:p>
          <a:p>
            <a:pPr algn="l"/>
            <a:endParaRPr lang="en-US" altLang="ko-KR" dirty="0" smtClean="0"/>
          </a:p>
          <a:p>
            <a:pPr algn="l"/>
            <a:r>
              <a:rPr lang="ko-KR" altLang="en-US" dirty="0" smtClean="0"/>
              <a:t>포인트 컬러에 맞는 </a:t>
            </a:r>
            <a:r>
              <a:rPr lang="ko-KR" altLang="en-US" dirty="0" smtClean="0">
                <a:solidFill>
                  <a:srgbClr val="6AF000"/>
                </a:solidFill>
              </a:rPr>
              <a:t>오렌지</a:t>
            </a:r>
            <a:r>
              <a:rPr lang="ko-KR" altLang="en-US" dirty="0" smtClean="0"/>
              <a:t>와 </a:t>
            </a:r>
            <a:r>
              <a:rPr lang="ko-KR" altLang="en-US" dirty="0" smtClean="0">
                <a:solidFill>
                  <a:srgbClr val="6AF000"/>
                </a:solidFill>
              </a:rPr>
              <a:t>카메라 렌즈</a:t>
            </a:r>
            <a:r>
              <a:rPr lang="ko-KR" altLang="en-US" dirty="0" smtClean="0">
                <a:solidFill>
                  <a:srgbClr val="7F7F7F"/>
                </a:solidFill>
              </a:rPr>
              <a:t>에 </a:t>
            </a:r>
            <a:r>
              <a:rPr lang="ko-KR" altLang="en-US" dirty="0" smtClean="0"/>
              <a:t>영감을 받아 아이들에게 호감을 줄만한 </a:t>
            </a:r>
            <a:r>
              <a:rPr lang="ko-KR" altLang="en-US" dirty="0" smtClean="0">
                <a:solidFill>
                  <a:srgbClr val="6AF000"/>
                </a:solidFill>
              </a:rPr>
              <a:t>귀엽고 친근한 </a:t>
            </a:r>
            <a:r>
              <a:rPr lang="ko-KR" altLang="en-US" dirty="0" smtClean="0"/>
              <a:t>이미지의 캐릭터 디자인</a:t>
            </a:r>
            <a:endParaRPr lang="en-US" altLang="ko-KR" dirty="0" smtClean="0"/>
          </a:p>
          <a:p>
            <a:pPr algn="l"/>
            <a:r>
              <a:rPr lang="en-US" altLang="ko-KR" dirty="0" err="1" smtClean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Snap</a:t>
            </a:r>
            <a:r>
              <a:rPr lang="en-US" altLang="ko-KR" dirty="0" err="1" smtClean="0"/>
              <a:t>+ha</a:t>
            </a:r>
            <a:r>
              <a:rPr lang="en-US" altLang="ko-KR" dirty="0" err="1" smtClean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ppy</a:t>
            </a:r>
            <a:r>
              <a:rPr lang="en-US" altLang="ko-KR" dirty="0" smtClean="0"/>
              <a:t> = </a:t>
            </a:r>
            <a:r>
              <a:rPr lang="en-US" altLang="ko-KR" dirty="0" smtClean="0">
                <a:solidFill>
                  <a:srgbClr val="FFB628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Snappy</a:t>
            </a:r>
          </a:p>
        </p:txBody>
      </p:sp>
    </p:spTree>
    <p:extLst>
      <p:ext uri="{BB962C8B-B14F-4D97-AF65-F5344CB8AC3E}">
        <p14:creationId xmlns:p14="http://schemas.microsoft.com/office/powerpoint/2010/main" val="20125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사물 인식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54627" y="5527174"/>
            <a:ext cx="10599173" cy="1080000"/>
          </a:xfrm>
        </p:spPr>
        <p:txBody>
          <a:bodyPr>
            <a:normAutofit/>
          </a:bodyPr>
          <a:lstStyle/>
          <a:p>
            <a:r>
              <a:rPr lang="ko-KR" altLang="en-US" dirty="0" smtClean="0">
                <a:solidFill>
                  <a:srgbClr val="6AF000"/>
                </a:solidFill>
              </a:rPr>
              <a:t>일상의 사물을 인식</a:t>
            </a:r>
            <a:r>
              <a:rPr lang="ko-KR" altLang="en-US" dirty="0" smtClean="0"/>
              <a:t>하여 단어를 </a:t>
            </a:r>
            <a:r>
              <a:rPr lang="en-US" altLang="ko-KR" dirty="0" smtClean="0"/>
              <a:t>AR</a:t>
            </a:r>
            <a:r>
              <a:rPr lang="ko-KR" altLang="en-US" dirty="0" smtClean="0"/>
              <a:t>로 보여주고</a:t>
            </a:r>
            <a:endParaRPr lang="en-US" altLang="ko-KR" dirty="0" smtClean="0"/>
          </a:p>
          <a:p>
            <a:r>
              <a:rPr lang="ko-KR" altLang="en-US" dirty="0" smtClean="0"/>
              <a:t>단어와 예문을 나만의 단어장에 저장</a:t>
            </a:r>
            <a:endParaRPr lang="en-US" altLang="ko-KR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26" b="5972"/>
          <a:stretch/>
        </p:blipFill>
        <p:spPr>
          <a:xfrm>
            <a:off x="6179002" y="1385870"/>
            <a:ext cx="2056500" cy="386830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27" b="6819"/>
          <a:stretch/>
        </p:blipFill>
        <p:spPr>
          <a:xfrm>
            <a:off x="3893479" y="1385870"/>
            <a:ext cx="2056500" cy="3831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754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동화 생성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54627" y="5527174"/>
            <a:ext cx="10599173" cy="1080000"/>
          </a:xfrm>
        </p:spPr>
        <p:txBody>
          <a:bodyPr>
            <a:normAutofit/>
          </a:bodyPr>
          <a:lstStyle/>
          <a:p>
            <a:r>
              <a:rPr lang="en-US" altLang="ko-KR" dirty="0"/>
              <a:t>[</a:t>
            </a:r>
            <a:r>
              <a:rPr lang="ko-KR" altLang="en-US" dirty="0"/>
              <a:t>동화</a:t>
            </a:r>
            <a:r>
              <a:rPr lang="en-US" altLang="ko-KR" dirty="0"/>
              <a:t>] </a:t>
            </a:r>
            <a:r>
              <a:rPr lang="ko-KR" altLang="en-US" dirty="0"/>
              <a:t>클릭 시 </a:t>
            </a:r>
            <a:r>
              <a:rPr lang="en-US" altLang="ko-KR" dirty="0" err="1" smtClean="0">
                <a:solidFill>
                  <a:srgbClr val="6AF000"/>
                </a:solidFill>
              </a:rPr>
              <a:t>ChatGPT</a:t>
            </a:r>
            <a:r>
              <a:rPr lang="ko-KR" altLang="en-US" dirty="0"/>
              <a:t>와</a:t>
            </a:r>
            <a:r>
              <a:rPr lang="ko-KR" altLang="en-US" dirty="0">
                <a:solidFill>
                  <a:srgbClr val="6AF000"/>
                </a:solidFill>
              </a:rPr>
              <a:t> </a:t>
            </a:r>
            <a:r>
              <a:rPr lang="en-US" altLang="ko-KR" dirty="0">
                <a:solidFill>
                  <a:srgbClr val="6AF000"/>
                </a:solidFill>
              </a:rPr>
              <a:t>DALL.E</a:t>
            </a:r>
            <a:r>
              <a:rPr lang="ko-KR" altLang="en-US" dirty="0"/>
              <a:t>를 </a:t>
            </a:r>
            <a:r>
              <a:rPr lang="ko-KR" altLang="en-US" dirty="0" smtClean="0"/>
              <a:t>통해</a:t>
            </a:r>
            <a:endParaRPr lang="en-US" altLang="ko-KR" dirty="0" smtClean="0"/>
          </a:p>
          <a:p>
            <a:r>
              <a:rPr lang="ko-KR" altLang="en-US" dirty="0" smtClean="0"/>
              <a:t>실시간으로 </a:t>
            </a:r>
            <a:r>
              <a:rPr lang="ko-KR" altLang="en-US" dirty="0"/>
              <a:t>동화와 삽화 </a:t>
            </a:r>
            <a:r>
              <a:rPr lang="ko-KR" altLang="en-US" dirty="0" smtClean="0"/>
              <a:t>생성 및 저장</a:t>
            </a:r>
            <a:endParaRPr lang="ko-KR" altLang="en-US" dirty="0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3111092" y="4575529"/>
            <a:ext cx="625166" cy="657305"/>
          </a:xfrm>
          <a:prstGeom prst="roundRect">
            <a:avLst/>
          </a:prstGeom>
          <a:noFill/>
          <a:ln w="3810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33" b="6242"/>
          <a:stretch/>
        </p:blipFill>
        <p:spPr>
          <a:xfrm>
            <a:off x="8291398" y="1374341"/>
            <a:ext cx="2062008" cy="389708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67" b="7302"/>
          <a:stretch/>
        </p:blipFill>
        <p:spPr>
          <a:xfrm>
            <a:off x="1819393" y="1436362"/>
            <a:ext cx="2062008" cy="382338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50" b="6237"/>
          <a:stretch/>
        </p:blipFill>
        <p:spPr>
          <a:xfrm>
            <a:off x="3976728" y="1378947"/>
            <a:ext cx="2062008" cy="388787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46" b="5185"/>
          <a:stretch/>
        </p:blipFill>
        <p:spPr>
          <a:xfrm>
            <a:off x="6134063" y="1378947"/>
            <a:ext cx="2062008" cy="3933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810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퀴즈 동화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5522156"/>
            <a:ext cx="10515600" cy="1080000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고전 동화에 나오는 사물을 퀴즈로 활용하여 </a:t>
            </a:r>
            <a:r>
              <a:rPr lang="ko-KR" altLang="en-US" dirty="0">
                <a:solidFill>
                  <a:srgbClr val="6AF000"/>
                </a:solidFill>
              </a:rPr>
              <a:t>그림을 그리면 인식</a:t>
            </a:r>
            <a:r>
              <a:rPr lang="ko-KR" altLang="en-US" dirty="0" smtClean="0"/>
              <a:t>해서 정답 판별</a:t>
            </a:r>
            <a:endParaRPr lang="en-US" altLang="ko-KR" dirty="0" smtClean="0"/>
          </a:p>
          <a:p>
            <a:r>
              <a:rPr lang="ko-KR" altLang="en-US" dirty="0" smtClean="0"/>
              <a:t>모든 정답을 맞히면 구연동화 영상 재생으로 연결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45" b="6878"/>
          <a:stretch/>
        </p:blipFill>
        <p:spPr>
          <a:xfrm>
            <a:off x="9565803" y="1232269"/>
            <a:ext cx="2237936" cy="418958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09" b="5820"/>
          <a:stretch/>
        </p:blipFill>
        <p:spPr>
          <a:xfrm>
            <a:off x="402772" y="1201713"/>
            <a:ext cx="2219008" cy="423346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98" b="6243"/>
          <a:stretch/>
        </p:blipFill>
        <p:spPr>
          <a:xfrm>
            <a:off x="4995680" y="1222779"/>
            <a:ext cx="2219008" cy="422355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91" b="5926"/>
          <a:stretch/>
        </p:blipFill>
        <p:spPr>
          <a:xfrm>
            <a:off x="2696269" y="1220718"/>
            <a:ext cx="2219008" cy="424338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09" b="6455"/>
          <a:stretch/>
        </p:blipFill>
        <p:spPr>
          <a:xfrm>
            <a:off x="7280580" y="1218131"/>
            <a:ext cx="2219008" cy="4203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320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나만의 도서관</a:t>
            </a:r>
            <a:r>
              <a:rPr lang="en-US" altLang="ko-KR" dirty="0" smtClean="0"/>
              <a:t>, </a:t>
            </a:r>
            <a:r>
              <a:rPr lang="ko-KR" altLang="en-US" dirty="0" smtClean="0"/>
              <a:t>나만의 단어장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717852" y="5643238"/>
            <a:ext cx="6322584" cy="913315"/>
          </a:xfrm>
        </p:spPr>
        <p:txBody>
          <a:bodyPr/>
          <a:lstStyle/>
          <a:p>
            <a:r>
              <a:rPr lang="ko-KR" altLang="en-US" dirty="0" smtClean="0"/>
              <a:t>나만의 단어장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sz="half" idx="2"/>
          </p:nvPr>
        </p:nvSpPr>
        <p:spPr>
          <a:xfrm>
            <a:off x="1061946" y="5642470"/>
            <a:ext cx="2146463" cy="913316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나만의 도서관</a:t>
            </a:r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09" b="5608"/>
          <a:stretch/>
        </p:blipFill>
        <p:spPr>
          <a:xfrm>
            <a:off x="1023034" y="1388999"/>
            <a:ext cx="2224285" cy="4253471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09" b="5608"/>
          <a:stretch/>
        </p:blipFill>
        <p:spPr>
          <a:xfrm>
            <a:off x="6767001" y="1411610"/>
            <a:ext cx="2224285" cy="4253472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8" b="6085"/>
          <a:stretch/>
        </p:blipFill>
        <p:spPr>
          <a:xfrm>
            <a:off x="4404488" y="1392579"/>
            <a:ext cx="2224285" cy="4223658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33" b="5820"/>
          <a:stretch/>
        </p:blipFill>
        <p:spPr>
          <a:xfrm>
            <a:off x="9129515" y="1426911"/>
            <a:ext cx="2224285" cy="4223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348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UCC </a:t>
            </a:r>
            <a:r>
              <a:rPr lang="ko-KR" altLang="en-US" dirty="0" smtClean="0"/>
              <a:t>및 시연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52200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 altLang="ko-KR" dirty="0" smtClean="0"/>
              <a:t>UCC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15304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ko-KR" altLang="en-US" dirty="0" smtClean="0"/>
              <a:t>시연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4920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기술 설명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72498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목차</a:t>
            </a:r>
            <a:endParaRPr lang="ko-KR" altLang="en-US" dirty="0"/>
          </a:p>
        </p:txBody>
      </p:sp>
      <p:sp>
        <p:nvSpPr>
          <p:cNvPr id="6" name="타원 5"/>
          <p:cNvSpPr/>
          <p:nvPr/>
        </p:nvSpPr>
        <p:spPr>
          <a:xfrm>
            <a:off x="4584000" y="1080002"/>
            <a:ext cx="3024000" cy="302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8827" y="1393504"/>
            <a:ext cx="1574346" cy="2160000"/>
          </a:xfrm>
          <a:prstGeom prst="rect">
            <a:avLst/>
          </a:prstGeom>
          <a:effectLst>
            <a:outerShdw blurRad="317500" algn="ctr" rotWithShape="0">
              <a:prstClr val="black">
                <a:alpha val="10000"/>
              </a:prstClr>
            </a:outerShdw>
          </a:effectLst>
        </p:spPr>
      </p:pic>
      <p:sp>
        <p:nvSpPr>
          <p:cNvPr id="8" name="TextBox 7"/>
          <p:cNvSpPr txBox="1"/>
          <p:nvPr/>
        </p:nvSpPr>
        <p:spPr>
          <a:xfrm>
            <a:off x="1663122" y="2319845"/>
            <a:ext cx="2023951" cy="8853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en-US" altLang="ko-KR" sz="2400" dirty="0" err="1" smtClean="0">
                <a:solidFill>
                  <a:schemeClr val="bg1"/>
                </a:solidFill>
                <a:latin typeface="ONE 모바일POP OTF" panose="00000500000000000000" pitchFamily="50" charset="-127"/>
                <a:ea typeface="ONE 모바일POP OTF" panose="00000500000000000000" pitchFamily="50" charset="-127"/>
              </a:rPr>
              <a:t>Sn</a:t>
            </a:r>
            <a:r>
              <a:rPr lang="en-US" altLang="ko-KR" sz="2400" dirty="0" err="1" smtClean="0">
                <a:solidFill>
                  <a:srgbClr val="6AF000"/>
                </a:solidFill>
                <a:latin typeface="ONE 모바일POP OTF" panose="00000500000000000000" pitchFamily="50" charset="-127"/>
                <a:ea typeface="ONE 모바일POP OTF" panose="00000500000000000000" pitchFamily="50" charset="-127"/>
              </a:rPr>
              <a:t>a!</a:t>
            </a:r>
            <a:r>
              <a:rPr lang="en-US" altLang="ko-KR" sz="2400" dirty="0" err="1" smtClean="0">
                <a:solidFill>
                  <a:schemeClr val="bg1"/>
                </a:solidFill>
                <a:latin typeface="ONE 모바일POP OTF" panose="00000500000000000000" pitchFamily="50" charset="-127"/>
                <a:ea typeface="ONE 모바일POP OTF" panose="00000500000000000000" pitchFamily="50" charset="-127"/>
              </a:rPr>
              <a:t>p</a:t>
            </a:r>
            <a:r>
              <a:rPr lang="en-US" altLang="ko-KR" sz="2400" dirty="0" smtClean="0">
                <a:solidFill>
                  <a:schemeClr val="bg1"/>
                </a:solidFill>
                <a:latin typeface="ONE 모바일POP OTF" panose="00000500000000000000" pitchFamily="50" charset="-127"/>
                <a:ea typeface="ONE 모바일POP OTF" panose="00000500000000000000" pitchFamily="50" charset="-127"/>
              </a:rPr>
              <a:t> Story</a:t>
            </a:r>
          </a:p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sz="2400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기획 </a:t>
            </a:r>
            <a:r>
              <a:rPr lang="ko-KR" altLang="en-US" sz="2400" dirty="0" smtClean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배경</a:t>
            </a:r>
            <a:endParaRPr lang="en-US" altLang="ko-KR" sz="24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664928" y="4070609"/>
            <a:ext cx="2023951" cy="886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altLang="ko-KR" sz="2400" dirty="0" err="1">
                <a:solidFill>
                  <a:schemeClr val="bg1"/>
                </a:solidFill>
                <a:latin typeface="ONE 모바일POP OTF" panose="00000500000000000000" pitchFamily="50" charset="-127"/>
                <a:ea typeface="ONE 모바일POP OTF" panose="00000500000000000000" pitchFamily="50" charset="-127"/>
              </a:rPr>
              <a:t>Sn</a:t>
            </a:r>
            <a:r>
              <a:rPr lang="en-US" altLang="ko-KR" sz="2400" dirty="0" err="1">
                <a:solidFill>
                  <a:srgbClr val="6AF000"/>
                </a:solidFill>
                <a:latin typeface="ONE 모바일POP OTF" panose="00000500000000000000" pitchFamily="50" charset="-127"/>
                <a:ea typeface="ONE 모바일POP OTF" panose="00000500000000000000" pitchFamily="50" charset="-127"/>
              </a:rPr>
              <a:t>a!</a:t>
            </a:r>
            <a:r>
              <a:rPr lang="en-US" altLang="ko-KR" sz="2400" dirty="0" err="1">
                <a:solidFill>
                  <a:schemeClr val="bg1"/>
                </a:solidFill>
                <a:latin typeface="ONE 모바일POP OTF" panose="00000500000000000000" pitchFamily="50" charset="-127"/>
                <a:ea typeface="ONE 모바일POP OTF" panose="00000500000000000000" pitchFamily="50" charset="-127"/>
              </a:rPr>
              <a:t>p</a:t>
            </a:r>
            <a:r>
              <a:rPr lang="en-US" altLang="ko-KR" sz="2400" dirty="0">
                <a:solidFill>
                  <a:schemeClr val="bg1"/>
                </a:solidFill>
                <a:latin typeface="ONE 모바일POP OTF" panose="00000500000000000000" pitchFamily="50" charset="-127"/>
                <a:ea typeface="ONE 모바일POP OTF" panose="00000500000000000000" pitchFamily="50" charset="-127"/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  <a:latin typeface="ONE 모바일POP OTF" panose="00000500000000000000" pitchFamily="50" charset="-127"/>
                <a:ea typeface="ONE 모바일POP OTF" panose="00000500000000000000" pitchFamily="50" charset="-127"/>
              </a:rPr>
              <a:t>Story</a:t>
            </a:r>
          </a:p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sz="2400" dirty="0" smtClean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서비스 소개</a:t>
            </a:r>
            <a:endParaRPr lang="en-US" altLang="ko-KR" sz="24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066083" y="4965346"/>
            <a:ext cx="2073004" cy="8853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altLang="ko-KR" sz="2400" dirty="0" err="1">
                <a:solidFill>
                  <a:schemeClr val="bg1"/>
                </a:solidFill>
                <a:latin typeface="ONE 모바일POP OTF" panose="00000500000000000000" pitchFamily="50" charset="-127"/>
                <a:ea typeface="ONE 모바일POP OTF" panose="00000500000000000000" pitchFamily="50" charset="-127"/>
              </a:rPr>
              <a:t>Sn</a:t>
            </a:r>
            <a:r>
              <a:rPr lang="en-US" altLang="ko-KR" sz="2400" dirty="0" err="1">
                <a:solidFill>
                  <a:srgbClr val="6AF000"/>
                </a:solidFill>
                <a:latin typeface="ONE 모바일POP OTF" panose="00000500000000000000" pitchFamily="50" charset="-127"/>
                <a:ea typeface="ONE 모바일POP OTF" panose="00000500000000000000" pitchFamily="50" charset="-127"/>
              </a:rPr>
              <a:t>a!</a:t>
            </a:r>
            <a:r>
              <a:rPr lang="en-US" altLang="ko-KR" sz="2400" dirty="0" err="1">
                <a:solidFill>
                  <a:schemeClr val="bg1"/>
                </a:solidFill>
                <a:latin typeface="ONE 모바일POP OTF" panose="00000500000000000000" pitchFamily="50" charset="-127"/>
                <a:ea typeface="ONE 모바일POP OTF" panose="00000500000000000000" pitchFamily="50" charset="-127"/>
              </a:rPr>
              <a:t>p</a:t>
            </a:r>
            <a:r>
              <a:rPr lang="en-US" altLang="ko-KR" sz="2400" dirty="0">
                <a:solidFill>
                  <a:schemeClr val="bg1"/>
                </a:solidFill>
                <a:latin typeface="ONE 모바일POP OTF" panose="00000500000000000000" pitchFamily="50" charset="-127"/>
                <a:ea typeface="ONE 모바일POP OTF" panose="00000500000000000000" pitchFamily="50" charset="-127"/>
              </a:rPr>
              <a:t> Story</a:t>
            </a:r>
          </a:p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en-US" altLang="ko-KR" sz="2400" dirty="0" smtClean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UCC </a:t>
            </a:r>
            <a:r>
              <a:rPr lang="ko-KR" altLang="en-US" sz="2400" dirty="0" smtClean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및 시연</a:t>
            </a:r>
            <a:endParaRPr lang="en-US" altLang="ko-KR" sz="24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594812" y="4060159"/>
            <a:ext cx="2023952" cy="8853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en-US" altLang="ko-KR" sz="2400" dirty="0" err="1">
                <a:solidFill>
                  <a:schemeClr val="bg1"/>
                </a:solidFill>
                <a:latin typeface="ONE 모바일POP OTF" panose="00000500000000000000" pitchFamily="50" charset="-127"/>
                <a:ea typeface="ONE 모바일POP OTF" panose="00000500000000000000" pitchFamily="50" charset="-127"/>
              </a:rPr>
              <a:t>Sn</a:t>
            </a:r>
            <a:r>
              <a:rPr lang="en-US" altLang="ko-KR" sz="2400" dirty="0" err="1">
                <a:solidFill>
                  <a:srgbClr val="6AF000"/>
                </a:solidFill>
                <a:latin typeface="ONE 모바일POP OTF" panose="00000500000000000000" pitchFamily="50" charset="-127"/>
                <a:ea typeface="ONE 모바일POP OTF" panose="00000500000000000000" pitchFamily="50" charset="-127"/>
              </a:rPr>
              <a:t>a!</a:t>
            </a:r>
            <a:r>
              <a:rPr lang="en-US" altLang="ko-KR" sz="2400" dirty="0" err="1">
                <a:solidFill>
                  <a:schemeClr val="bg1"/>
                </a:solidFill>
                <a:latin typeface="ONE 모바일POP OTF" panose="00000500000000000000" pitchFamily="50" charset="-127"/>
                <a:ea typeface="ONE 모바일POP OTF" panose="00000500000000000000" pitchFamily="50" charset="-127"/>
              </a:rPr>
              <a:t>p</a:t>
            </a:r>
            <a:r>
              <a:rPr lang="en-US" altLang="ko-KR" sz="2400" dirty="0">
                <a:solidFill>
                  <a:schemeClr val="bg1"/>
                </a:solidFill>
                <a:latin typeface="ONE 모바일POP OTF" panose="00000500000000000000" pitchFamily="50" charset="-127"/>
                <a:ea typeface="ONE 모바일POP OTF" panose="00000500000000000000" pitchFamily="50" charset="-127"/>
              </a:rPr>
              <a:t> Story</a:t>
            </a:r>
            <a:endParaRPr lang="en-US" altLang="ko-KR" sz="2400" dirty="0" smtClean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sz="2400" dirty="0" smtClean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기술 설명</a:t>
            </a:r>
            <a:endParaRPr lang="en-US" altLang="ko-KR" sz="24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464943" y="1772003"/>
            <a:ext cx="420308" cy="5478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en-US" altLang="ko-KR" sz="3200" b="1" dirty="0" smtClean="0">
                <a:ln w="25400">
                  <a:solidFill>
                    <a:schemeClr val="bg1"/>
                  </a:solidFill>
                </a:ln>
                <a:noFill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hBee Se_hyun" panose="03000600000000000000" pitchFamily="66" charset="-127"/>
                <a:ea typeface="UhBee Se_hyun" panose="03000600000000000000" pitchFamily="66" charset="-127"/>
              </a:rPr>
              <a:t>1</a:t>
            </a:r>
            <a:endParaRPr lang="en-US" altLang="ko-KR" sz="3200" b="1" dirty="0">
              <a:ln w="25400">
                <a:solidFill>
                  <a:schemeClr val="bg1"/>
                </a:solidFill>
              </a:ln>
              <a:noFill/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UhBee Se_hyun" panose="03000600000000000000" pitchFamily="66" charset="-127"/>
              <a:ea typeface="UhBee Se_hyun" panose="03000600000000000000" pitchFamily="66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449918" y="3527269"/>
            <a:ext cx="453971" cy="5478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en-US" altLang="ko-KR" sz="3200" b="1" dirty="0" smtClean="0">
                <a:ln w="25400">
                  <a:solidFill>
                    <a:schemeClr val="bg1"/>
                  </a:solidFill>
                </a:ln>
                <a:noFill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hBee Se_hyun" panose="03000600000000000000" pitchFamily="66" charset="-127"/>
                <a:ea typeface="UhBee Se_hyun" panose="03000600000000000000" pitchFamily="66" charset="-127"/>
              </a:rPr>
              <a:t>2</a:t>
            </a:r>
            <a:endParaRPr lang="en-US" altLang="ko-KR" sz="3200" b="1" dirty="0">
              <a:ln w="25400">
                <a:solidFill>
                  <a:schemeClr val="bg1"/>
                </a:solidFill>
              </a:ln>
              <a:noFill/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UhBee Se_hyun" panose="03000600000000000000" pitchFamily="66" charset="-127"/>
              <a:ea typeface="UhBee Se_hyun" panose="03000600000000000000" pitchFamily="66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892430" y="4417504"/>
            <a:ext cx="420308" cy="5478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en-US" altLang="ko-KR" sz="3200" b="1" dirty="0" smtClean="0">
                <a:ln w="25400">
                  <a:solidFill>
                    <a:schemeClr val="bg1"/>
                  </a:solidFill>
                </a:ln>
                <a:noFill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hBee Se_hyun" panose="03000600000000000000" pitchFamily="66" charset="-127"/>
                <a:ea typeface="UhBee Se_hyun" panose="03000600000000000000" pitchFamily="66" charset="-127"/>
              </a:rPr>
              <a:t>3</a:t>
            </a:r>
            <a:endParaRPr lang="en-US" altLang="ko-KR" sz="3200" b="1" dirty="0">
              <a:ln w="25400">
                <a:solidFill>
                  <a:schemeClr val="bg1"/>
                </a:solidFill>
              </a:ln>
              <a:noFill/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UhBee Se_hyun" panose="03000600000000000000" pitchFamily="66" charset="-127"/>
              <a:ea typeface="UhBee Se_hyun" panose="03000600000000000000" pitchFamily="66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344535" y="3516819"/>
            <a:ext cx="524504" cy="5478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en-US" altLang="ko-KR" sz="3200" b="1" dirty="0" smtClean="0">
                <a:ln w="25400">
                  <a:solidFill>
                    <a:schemeClr val="bg1"/>
                  </a:solidFill>
                </a:ln>
                <a:noFill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hBee Se_hyun" panose="03000600000000000000" pitchFamily="66" charset="-127"/>
                <a:ea typeface="UhBee Se_hyun" panose="03000600000000000000" pitchFamily="66" charset="-127"/>
              </a:rPr>
              <a:t>4</a:t>
            </a:r>
            <a:endParaRPr lang="en-US" altLang="ko-KR" sz="3200" b="1" dirty="0">
              <a:ln w="25400">
                <a:solidFill>
                  <a:schemeClr val="bg1"/>
                </a:solidFill>
              </a:ln>
              <a:noFill/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UhBee Se_hyun" panose="03000600000000000000" pitchFamily="66" charset="-127"/>
              <a:ea typeface="UhBee Se_hyun" panose="03000600000000000000" pitchFamily="66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709682" y="2275603"/>
            <a:ext cx="1160895" cy="8853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en-US" altLang="ko-KR" sz="2400" dirty="0" smtClean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A401</a:t>
            </a:r>
          </a:p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ko-KR" altLang="en-US" sz="2400" dirty="0" smtClean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팀 소개</a:t>
            </a:r>
            <a:endParaRPr lang="en-US" altLang="ko-KR" sz="2400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9055129" y="1732263"/>
            <a:ext cx="470000" cy="5478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en-US" altLang="ko-KR" sz="3200" b="1" dirty="0" smtClean="0">
                <a:ln w="25400">
                  <a:solidFill>
                    <a:schemeClr val="bg1"/>
                  </a:solidFill>
                </a:ln>
                <a:noFill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hBee Se_hyun" panose="03000600000000000000" pitchFamily="66" charset="-127"/>
                <a:ea typeface="UhBee Se_hyun" panose="03000600000000000000" pitchFamily="66" charset="-127"/>
              </a:rPr>
              <a:t>5</a:t>
            </a:r>
            <a:endParaRPr lang="en-US" altLang="ko-KR" sz="3200" b="1" dirty="0">
              <a:ln w="25400">
                <a:solidFill>
                  <a:schemeClr val="bg1"/>
                </a:solidFill>
              </a:ln>
              <a:noFill/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UhBee Se_hyun" panose="03000600000000000000" pitchFamily="66" charset="-127"/>
              <a:ea typeface="UhBee Se_hyun" panose="03000600000000000000" pitchFamily="66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54943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1046378" y="560106"/>
            <a:ext cx="10034118" cy="5810814"/>
            <a:chOff x="211834" y="0"/>
            <a:chExt cx="11907460" cy="6799811"/>
          </a:xfrm>
        </p:grpSpPr>
        <p:sp>
          <p:nvSpPr>
            <p:cNvPr id="5" name="모서리가 둥근 직사각형 4"/>
            <p:cNvSpPr/>
            <p:nvPr/>
          </p:nvSpPr>
          <p:spPr>
            <a:xfrm>
              <a:off x="2801389" y="90837"/>
              <a:ext cx="9317905" cy="6708974"/>
            </a:xfrm>
            <a:prstGeom prst="roundRect">
              <a:avLst/>
            </a:prstGeom>
            <a:solidFill>
              <a:schemeClr val="bg1">
                <a:alpha val="25000"/>
              </a:schemeClr>
            </a:solidFill>
            <a:ln w="38100">
              <a:solidFill>
                <a:srgbClr val="6AF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모서리가 둥근 직사각형 5"/>
            <p:cNvSpPr/>
            <p:nvPr/>
          </p:nvSpPr>
          <p:spPr>
            <a:xfrm>
              <a:off x="3323619" y="307484"/>
              <a:ext cx="8488765" cy="4700877"/>
            </a:xfrm>
            <a:prstGeom prst="roundRect">
              <a:avLst/>
            </a:prstGeom>
            <a:solidFill>
              <a:schemeClr val="bg1">
                <a:alpha val="25000"/>
              </a:schemeClr>
            </a:solidFill>
            <a:ln w="38100">
              <a:solidFill>
                <a:srgbClr val="6AF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6779162" y="3067536"/>
              <a:ext cx="1303463" cy="1281445"/>
            </a:xfrm>
            <a:prstGeom prst="roundRect">
              <a:avLst/>
            </a:prstGeom>
            <a:solidFill>
              <a:schemeClr val="bg1">
                <a:alpha val="25000"/>
              </a:schemeClr>
            </a:solidFill>
            <a:ln w="38100">
              <a:solidFill>
                <a:srgbClr val="6AF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모서리가 둥근 직사각형 7"/>
            <p:cNvSpPr/>
            <p:nvPr/>
          </p:nvSpPr>
          <p:spPr>
            <a:xfrm>
              <a:off x="695575" y="611713"/>
              <a:ext cx="1781276" cy="1510960"/>
            </a:xfrm>
            <a:prstGeom prst="roundRect">
              <a:avLst/>
            </a:prstGeom>
            <a:solidFill>
              <a:schemeClr val="bg1">
                <a:alpha val="25000"/>
              </a:schemeClr>
            </a:solidFill>
            <a:ln w="38100">
              <a:solidFill>
                <a:srgbClr val="6AF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모서리가 둥근 직사각형 8"/>
            <p:cNvSpPr/>
            <p:nvPr/>
          </p:nvSpPr>
          <p:spPr>
            <a:xfrm>
              <a:off x="8777834" y="721643"/>
              <a:ext cx="2609879" cy="3119187"/>
            </a:xfrm>
            <a:prstGeom prst="roundRect">
              <a:avLst/>
            </a:prstGeom>
            <a:solidFill>
              <a:schemeClr val="bg1">
                <a:alpha val="25000"/>
              </a:schemeClr>
            </a:solidFill>
            <a:ln w="38100">
              <a:solidFill>
                <a:srgbClr val="6AF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211834" y="2379597"/>
              <a:ext cx="2262376" cy="1730320"/>
            </a:xfrm>
            <a:prstGeom prst="roundRect">
              <a:avLst/>
            </a:prstGeom>
            <a:solidFill>
              <a:schemeClr val="bg1">
                <a:alpha val="25000"/>
              </a:schemeClr>
            </a:solidFill>
            <a:ln w="38100">
              <a:solidFill>
                <a:srgbClr val="6AF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6781300" y="882272"/>
              <a:ext cx="1303463" cy="1281445"/>
            </a:xfrm>
            <a:prstGeom prst="roundRect">
              <a:avLst/>
            </a:prstGeom>
            <a:solidFill>
              <a:schemeClr val="bg1">
                <a:alpha val="25000"/>
              </a:schemeClr>
            </a:solidFill>
            <a:ln w="38100">
              <a:solidFill>
                <a:srgbClr val="6AF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3783890" y="1963312"/>
              <a:ext cx="945449" cy="1281445"/>
            </a:xfrm>
            <a:prstGeom prst="roundRect">
              <a:avLst/>
            </a:prstGeom>
            <a:solidFill>
              <a:schemeClr val="bg1">
                <a:alpha val="25000"/>
              </a:schemeClr>
            </a:solidFill>
            <a:ln w="38100">
              <a:solidFill>
                <a:srgbClr val="6AF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3599091" y="5313102"/>
              <a:ext cx="1134015" cy="1012797"/>
            </a:xfrm>
            <a:prstGeom prst="roundRect">
              <a:avLst/>
            </a:prstGeom>
            <a:solidFill>
              <a:schemeClr val="bg1">
                <a:alpha val="25000"/>
              </a:schemeClr>
            </a:solidFill>
            <a:ln w="38100">
              <a:solidFill>
                <a:srgbClr val="6AF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4" name="Picture 30" descr="Let's Encrypt Logo PNG Vector (SVG) Free Download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21374" y="2234180"/>
              <a:ext cx="695279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42" descr="Press and Media Resources - Docker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663" r="6104" b="34621"/>
            <a:stretch/>
          </p:blipFill>
          <p:spPr bwMode="auto">
            <a:xfrm>
              <a:off x="4426174" y="5549500"/>
              <a:ext cx="764866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44" descr="File:Jenkins logo.svg - Wikimedia Commons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91599" y="5459500"/>
              <a:ext cx="521429" cy="72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2" descr="Gitlab, original, logo Icon in Devicon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6417" y="5099500"/>
              <a:ext cx="1080000" cy="10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40" descr="Composerisation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454" t="17242" r="19684" b="17570"/>
            <a:stretch/>
          </p:blipFill>
          <p:spPr bwMode="auto">
            <a:xfrm>
              <a:off x="6992125" y="4400924"/>
              <a:ext cx="1008345" cy="10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32" descr="Fastapi Logo PNG Vector (SVG) Free Download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68438" y="1202067"/>
              <a:ext cx="630000" cy="63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2" descr="Nginx icon in Color Style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02875" y="2952751"/>
              <a:ext cx="732278" cy="7322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97763" y="5372439"/>
              <a:ext cx="902940" cy="1080000"/>
            </a:xfrm>
            <a:prstGeom prst="rect">
              <a:avLst/>
            </a:prstGeom>
          </p:spPr>
        </p:pic>
        <p:pic>
          <p:nvPicPr>
            <p:cNvPr id="22" name="Picture 16" descr="Spring HandlerMethodArgumentResolver의 사용법과 동작원리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76584" y="2245985"/>
              <a:ext cx="802499" cy="72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36" descr="Mysql Logo Png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94256" y="4085228"/>
              <a:ext cx="731251" cy="72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7367" y="2530381"/>
              <a:ext cx="824428" cy="720000"/>
            </a:xfrm>
            <a:prstGeom prst="rect">
              <a:avLst/>
            </a:prstGeom>
          </p:spPr>
        </p:pic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6213" y="3380388"/>
              <a:ext cx="1080000" cy="531000"/>
            </a:xfrm>
            <a:prstGeom prst="rect">
              <a:avLst/>
            </a:prstGeom>
          </p:spPr>
        </p:pic>
        <p:pic>
          <p:nvPicPr>
            <p:cNvPr id="26" name="Picture 8" descr="File:Tensorflow logo.svg - Wikimedia Commons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27407" y="1157067"/>
              <a:ext cx="673242" cy="72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91797" y="0"/>
              <a:ext cx="1080000" cy="1080000"/>
            </a:xfrm>
            <a:prstGeom prst="rect">
              <a:avLst/>
            </a:prstGeom>
          </p:spPr>
        </p:pic>
        <p:pic>
          <p:nvPicPr>
            <p:cNvPr id="28" name="Picture 10" descr="Gunicorn Logo PNG Transparent &amp; SVG Vector - Freebie Supply"/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57293" y="1310054"/>
              <a:ext cx="886457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12" descr="Uvicorn"/>
            <p:cNvPicPr>
              <a:picLocks noChangeAspect="1" noChangeArrowheads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12265" y="925124"/>
              <a:ext cx="540000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12" descr="Uvicorn"/>
            <p:cNvPicPr>
              <a:picLocks noChangeAspect="1" noChangeArrowheads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7947" y="1624201"/>
              <a:ext cx="540000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12" descr="Uvicorn"/>
            <p:cNvPicPr>
              <a:picLocks noChangeAspect="1" noChangeArrowheads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12265" y="1255516"/>
              <a:ext cx="540000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34" descr="Firebase Logo transparent PNG - StickPNG"/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7156" y="814865"/>
              <a:ext cx="786795" cy="10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4" descr="Brand"/>
            <p:cNvPicPr>
              <a:picLocks noChangeAspect="1" noChangeArrowheads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77464" y="160338"/>
              <a:ext cx="870968" cy="10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26" descr="Spring Data JPA - Preface | Docs4dev"/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97763" y="1312673"/>
              <a:ext cx="713627" cy="72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16" descr="Spring Security Tutorials - Java Code Geeks - 2023"/>
            <p:cNvPicPr>
              <a:picLocks noChangeAspect="1" noChangeArrowheads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30032" y="1326041"/>
              <a:ext cx="720000" cy="72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그림 35"/>
            <p:cNvPicPr>
              <a:picLocks noChangeAspect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44005" y="2530381"/>
              <a:ext cx="976885" cy="720000"/>
            </a:xfrm>
            <a:prstGeom prst="rect">
              <a:avLst/>
            </a:prstGeom>
          </p:spPr>
        </p:pic>
        <p:pic>
          <p:nvPicPr>
            <p:cNvPr id="37" name="Picture 32" descr="Fastapi Logo PNG Vector (SVG) Free Download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66300" y="3387331"/>
              <a:ext cx="630000" cy="63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8" name="Picture 10" descr="Gunicorn Logo PNG Transparent &amp; SVG Vector - Freebie Supply"/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55155" y="3495318"/>
              <a:ext cx="886457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" name="Picture 12" descr="Uvicorn"/>
            <p:cNvPicPr>
              <a:picLocks noChangeAspect="1" noChangeArrowheads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10127" y="3110388"/>
              <a:ext cx="540000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12" descr="Uvicorn"/>
            <p:cNvPicPr>
              <a:picLocks noChangeAspect="1" noChangeArrowheads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5809" y="3809465"/>
              <a:ext cx="540000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12" descr="Uvicorn"/>
            <p:cNvPicPr>
              <a:picLocks noChangeAspect="1" noChangeArrowheads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10127" y="3440780"/>
              <a:ext cx="540000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" name="Picture 30" descr="File:PyTorch logo icon.svg - Wikimedia Commons"/>
            <p:cNvPicPr>
              <a:picLocks noChangeAspect="1" noChangeArrowheads="1"/>
            </p:cNvPicPr>
            <p:nvPr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62427" y="3312424"/>
              <a:ext cx="594630" cy="72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43" name="꺾인 연결선 42"/>
            <p:cNvCxnSpPr>
              <a:stCxn id="12" idx="0"/>
              <a:endCxn id="28" idx="1"/>
            </p:cNvCxnSpPr>
            <p:nvPr/>
          </p:nvCxnSpPr>
          <p:spPr>
            <a:xfrm rot="5400000" flipH="1" flipV="1">
              <a:off x="4365325" y="1471344"/>
              <a:ext cx="383258" cy="600678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꺾인 연결선 43"/>
            <p:cNvCxnSpPr>
              <a:stCxn id="20" idx="2"/>
              <a:endCxn id="38" idx="1"/>
            </p:cNvCxnSpPr>
            <p:nvPr/>
          </p:nvCxnSpPr>
          <p:spPr>
            <a:xfrm rot="16200000" flipH="1">
              <a:off x="4521940" y="3432102"/>
              <a:ext cx="80289" cy="586141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꺾인 연결선 44"/>
            <p:cNvCxnSpPr>
              <a:stCxn id="12" idx="3"/>
              <a:endCxn id="22" idx="1"/>
            </p:cNvCxnSpPr>
            <p:nvPr/>
          </p:nvCxnSpPr>
          <p:spPr>
            <a:xfrm>
              <a:off x="4729339" y="2604035"/>
              <a:ext cx="3647245" cy="1950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꺾인 연결선 45"/>
            <p:cNvCxnSpPr>
              <a:stCxn id="10" idx="3"/>
              <a:endCxn id="12" idx="1"/>
            </p:cNvCxnSpPr>
            <p:nvPr/>
          </p:nvCxnSpPr>
          <p:spPr>
            <a:xfrm flipV="1">
              <a:off x="2474210" y="2604035"/>
              <a:ext cx="1309680" cy="640722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화살표 연결선 46"/>
            <p:cNvCxnSpPr>
              <a:stCxn id="33" idx="2"/>
              <a:endCxn id="24" idx="0"/>
            </p:cNvCxnSpPr>
            <p:nvPr/>
          </p:nvCxnSpPr>
          <p:spPr>
            <a:xfrm flipH="1">
              <a:off x="1819581" y="1240338"/>
              <a:ext cx="393367" cy="129004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화살표 연결선 47"/>
            <p:cNvCxnSpPr>
              <a:stCxn id="33" idx="2"/>
              <a:endCxn id="25" idx="0"/>
            </p:cNvCxnSpPr>
            <p:nvPr/>
          </p:nvCxnSpPr>
          <p:spPr>
            <a:xfrm flipH="1">
              <a:off x="1046213" y="1240338"/>
              <a:ext cx="1166735" cy="21400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화살표 연결선 48"/>
            <p:cNvCxnSpPr>
              <a:stCxn id="17" idx="3"/>
              <a:endCxn id="13" idx="1"/>
            </p:cNvCxnSpPr>
            <p:nvPr/>
          </p:nvCxnSpPr>
          <p:spPr>
            <a:xfrm>
              <a:off x="2066417" y="5639500"/>
              <a:ext cx="1532674" cy="18000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화살표 연결선 49"/>
            <p:cNvCxnSpPr>
              <a:stCxn id="15" idx="3"/>
              <a:endCxn id="18" idx="2"/>
            </p:cNvCxnSpPr>
            <p:nvPr/>
          </p:nvCxnSpPr>
          <p:spPr>
            <a:xfrm flipV="1">
              <a:off x="5191040" y="5480924"/>
              <a:ext cx="2305258" cy="33857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꺾인 연결선 50"/>
            <p:cNvCxnSpPr>
              <a:stCxn id="12" idx="1"/>
              <a:endCxn id="10" idx="3"/>
            </p:cNvCxnSpPr>
            <p:nvPr/>
          </p:nvCxnSpPr>
          <p:spPr>
            <a:xfrm rot="10800000" flipV="1">
              <a:off x="2474210" y="2604035"/>
              <a:ext cx="1309680" cy="640722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화살표 연결선 51"/>
            <p:cNvCxnSpPr>
              <a:stCxn id="21" idx="0"/>
            </p:cNvCxnSpPr>
            <p:nvPr/>
          </p:nvCxnSpPr>
          <p:spPr>
            <a:xfrm flipH="1" flipV="1">
              <a:off x="8777833" y="2965985"/>
              <a:ext cx="971400" cy="240645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화살표 연결선 52"/>
            <p:cNvCxnSpPr>
              <a:stCxn id="23" idx="0"/>
              <a:endCxn id="22" idx="2"/>
            </p:cNvCxnSpPr>
            <p:nvPr/>
          </p:nvCxnSpPr>
          <p:spPr>
            <a:xfrm flipH="1" flipV="1">
              <a:off x="8777834" y="2965985"/>
              <a:ext cx="1282048" cy="111924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43761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AI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181804" y="1511177"/>
            <a:ext cx="4363064" cy="668246"/>
          </a:xfrm>
        </p:spPr>
        <p:txBody>
          <a:bodyPr>
            <a:noAutofit/>
          </a:bodyPr>
          <a:lstStyle/>
          <a:p>
            <a:r>
              <a:rPr lang="ko-KR" altLang="en-US" dirty="0" smtClean="0">
                <a:solidFill>
                  <a:srgbClr val="7F7F7F"/>
                </a:solidFill>
              </a:rPr>
              <a:t>사물 이미지 분류 </a:t>
            </a:r>
            <a:r>
              <a:rPr lang="en-US" altLang="ko-KR" dirty="0" smtClean="0">
                <a:solidFill>
                  <a:srgbClr val="7F7F7F"/>
                </a:solidFill>
              </a:rPr>
              <a:t>– </a:t>
            </a:r>
            <a:r>
              <a:rPr lang="en-US" altLang="ko-KR" dirty="0" smtClean="0">
                <a:solidFill>
                  <a:srgbClr val="6AF000"/>
                </a:solidFill>
              </a:rPr>
              <a:t>CLIP</a:t>
            </a:r>
            <a:endParaRPr lang="ko-KR" altLang="en-US" dirty="0">
              <a:solidFill>
                <a:srgbClr val="6AF000"/>
              </a:solidFill>
            </a:endParaRPr>
          </a:p>
        </p:txBody>
      </p:sp>
      <p:sp>
        <p:nvSpPr>
          <p:cNvPr id="4" name="AutoShape 2" descr="Untitled"/>
          <p:cNvSpPr>
            <a:spLocks noChangeAspect="1" noChangeArrowheads="1"/>
          </p:cNvSpPr>
          <p:nvPr/>
        </p:nvSpPr>
        <p:spPr bwMode="auto">
          <a:xfrm>
            <a:off x="63499" y="-136526"/>
            <a:ext cx="4649531" cy="4649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472" b="23114"/>
          <a:stretch/>
        </p:blipFill>
        <p:spPr>
          <a:xfrm>
            <a:off x="1215413" y="1502361"/>
            <a:ext cx="2053193" cy="222900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702" b="14639"/>
          <a:stretch/>
        </p:blipFill>
        <p:spPr>
          <a:xfrm>
            <a:off x="1069158" y="4368309"/>
            <a:ext cx="2345702" cy="1715625"/>
          </a:xfrm>
          <a:prstGeom prst="rect">
            <a:avLst/>
          </a:prstGeom>
        </p:spPr>
      </p:pic>
      <p:sp>
        <p:nvSpPr>
          <p:cNvPr id="13" name="내용 개체 틀 2"/>
          <p:cNvSpPr txBox="1">
            <a:spLocks/>
          </p:cNvSpPr>
          <p:nvPr/>
        </p:nvSpPr>
        <p:spPr>
          <a:xfrm>
            <a:off x="3414860" y="4093329"/>
            <a:ext cx="4363064" cy="7563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lumMod val="50000"/>
                    <a:lumOff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50000"/>
                    <a:lumOff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>
                <a:solidFill>
                  <a:srgbClr val="7F7F7F"/>
                </a:solidFill>
              </a:rPr>
              <a:t>그림 이미지 분류 </a:t>
            </a:r>
            <a:r>
              <a:rPr lang="en-US" altLang="ko-KR" dirty="0" smtClean="0">
                <a:solidFill>
                  <a:srgbClr val="7F7F7F"/>
                </a:solidFill>
              </a:rPr>
              <a:t>- </a:t>
            </a:r>
            <a:r>
              <a:rPr lang="en-US" altLang="ko-KR" dirty="0" smtClean="0">
                <a:solidFill>
                  <a:srgbClr val="6AF000"/>
                </a:solidFill>
              </a:rPr>
              <a:t>CNN</a:t>
            </a:r>
            <a:endParaRPr lang="ko-KR" altLang="en-US" dirty="0">
              <a:solidFill>
                <a:srgbClr val="6AF000"/>
              </a:solidFill>
            </a:endParaRP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3336736" y="2096458"/>
            <a:ext cx="8882375" cy="11252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lumMod val="50000"/>
                    <a:lumOff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50000"/>
                    <a:lumOff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Tx/>
              <a:buChar char="-"/>
            </a:pPr>
            <a:r>
              <a:rPr lang="ko-KR" altLang="en-US" sz="2000" dirty="0" smtClean="0"/>
              <a:t>인터넷에서 </a:t>
            </a:r>
            <a:r>
              <a:rPr lang="ko-KR" altLang="en-US" sz="2000" dirty="0"/>
              <a:t>수집된 데이터를 </a:t>
            </a:r>
            <a:r>
              <a:rPr lang="ko-KR" altLang="en-US" sz="2000" dirty="0">
                <a:solidFill>
                  <a:srgbClr val="6AF000"/>
                </a:solidFill>
              </a:rPr>
              <a:t>이미지</a:t>
            </a:r>
            <a:r>
              <a:rPr lang="ko-KR" altLang="en-US" sz="2000" dirty="0"/>
              <a:t>와 </a:t>
            </a:r>
            <a:r>
              <a:rPr lang="ko-KR" altLang="en-US" sz="2000" dirty="0" smtClean="0">
                <a:solidFill>
                  <a:srgbClr val="6AF000"/>
                </a:solidFill>
              </a:rPr>
              <a:t>텍스트 </a:t>
            </a:r>
            <a:r>
              <a:rPr lang="ko-KR" altLang="en-US" sz="2000" dirty="0" smtClean="0"/>
              <a:t>간의 </a:t>
            </a:r>
            <a:r>
              <a:rPr lang="ko-KR" altLang="en-US" sz="2000" dirty="0"/>
              <a:t>관계를 </a:t>
            </a:r>
            <a:r>
              <a:rPr lang="ko-KR" altLang="en-US" sz="2000" dirty="0" smtClean="0"/>
              <a:t>사전 학습한 모델</a:t>
            </a:r>
            <a:endParaRPr lang="en-US" altLang="ko-KR" sz="2000" dirty="0"/>
          </a:p>
          <a:p>
            <a:pPr marL="342900" indent="-342900" algn="l">
              <a:buFontTx/>
              <a:buChar char="-"/>
            </a:pPr>
            <a:r>
              <a:rPr lang="ko-KR" altLang="en-US" sz="2000" dirty="0" smtClean="0"/>
              <a:t>추가 학습이 필요 없는 </a:t>
            </a:r>
            <a:r>
              <a:rPr lang="en-US" altLang="ko-KR" sz="2000" dirty="0"/>
              <a:t>CLIP</a:t>
            </a:r>
            <a:r>
              <a:rPr lang="ko-KR" altLang="en-US" sz="2000" dirty="0"/>
              <a:t>의 </a:t>
            </a:r>
            <a:r>
              <a:rPr lang="en-US" altLang="ko-KR" sz="2000" dirty="0">
                <a:solidFill>
                  <a:srgbClr val="6AF000"/>
                </a:solidFill>
              </a:rPr>
              <a:t>zero-shot </a:t>
            </a:r>
            <a:r>
              <a:rPr lang="en-US" altLang="ko-KR" sz="2000" dirty="0" smtClean="0">
                <a:solidFill>
                  <a:srgbClr val="6AF000"/>
                </a:solidFill>
              </a:rPr>
              <a:t>learning</a:t>
            </a:r>
            <a:endParaRPr lang="ko-KR" altLang="en-US" sz="2000" dirty="0">
              <a:solidFill>
                <a:srgbClr val="6AF000"/>
              </a:solidFill>
            </a:endParaRPr>
          </a:p>
        </p:txBody>
      </p:sp>
      <p:sp>
        <p:nvSpPr>
          <p:cNvPr id="9" name="내용 개체 틀 2"/>
          <p:cNvSpPr txBox="1">
            <a:spLocks/>
          </p:cNvSpPr>
          <p:nvPr/>
        </p:nvSpPr>
        <p:spPr>
          <a:xfrm>
            <a:off x="3414860" y="4829532"/>
            <a:ext cx="8882375" cy="11252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lumMod val="50000"/>
                    <a:lumOff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50000"/>
                    <a:lumOff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Clr>
                <a:srgbClr val="7F7F7F"/>
              </a:buClr>
              <a:buFontTx/>
              <a:buChar char="-"/>
            </a:pPr>
            <a:r>
              <a:rPr lang="ko-KR" altLang="en-US" dirty="0" smtClean="0">
                <a:solidFill>
                  <a:srgbClr val="6AF000"/>
                </a:solidFill>
              </a:rPr>
              <a:t>이미지 </a:t>
            </a:r>
            <a:r>
              <a:rPr lang="ko-KR" altLang="en-US" dirty="0">
                <a:solidFill>
                  <a:srgbClr val="6AF000"/>
                </a:solidFill>
              </a:rPr>
              <a:t>분류</a:t>
            </a:r>
            <a:r>
              <a:rPr lang="ko-KR" altLang="en-US" dirty="0"/>
              <a:t>의 대표적인 </a:t>
            </a:r>
            <a:r>
              <a:rPr lang="ko-KR" altLang="en-US" dirty="0" smtClean="0"/>
              <a:t>모델</a:t>
            </a:r>
            <a:endParaRPr lang="en-US" altLang="ko-KR" dirty="0" smtClean="0"/>
          </a:p>
          <a:p>
            <a:pPr marL="342900" indent="-342900" algn="l">
              <a:buFontTx/>
              <a:buChar char="-"/>
            </a:pPr>
            <a:r>
              <a:rPr lang="en-US" altLang="ko-KR" dirty="0" smtClean="0"/>
              <a:t>CLIP </a:t>
            </a:r>
            <a:r>
              <a:rPr lang="ko-KR" altLang="en-US" dirty="0" smtClean="0"/>
              <a:t>모델 사용 시 </a:t>
            </a:r>
            <a:r>
              <a:rPr lang="ko-KR" altLang="en-US" dirty="0" smtClean="0">
                <a:solidFill>
                  <a:srgbClr val="6AF000"/>
                </a:solidFill>
              </a:rPr>
              <a:t>아이템 간의 격차 ↑</a:t>
            </a:r>
            <a:endParaRPr lang="en-US" altLang="ko-KR" dirty="0" smtClean="0">
              <a:solidFill>
                <a:srgbClr val="6AF000"/>
              </a:solidFill>
            </a:endParaRPr>
          </a:p>
          <a:p>
            <a:pPr algn="l"/>
            <a:r>
              <a:rPr lang="en-US" altLang="ko-KR" dirty="0" smtClean="0"/>
              <a:t>    </a:t>
            </a:r>
            <a:r>
              <a:rPr lang="ko-KR" altLang="en-US" dirty="0" smtClean="0"/>
              <a:t>→ 이미지 </a:t>
            </a:r>
            <a:r>
              <a:rPr lang="ko-KR" altLang="en-US" dirty="0"/>
              <a:t>분류에 추가적인 모델이 </a:t>
            </a:r>
            <a:r>
              <a:rPr lang="ko-KR" altLang="en-US" dirty="0" smtClean="0"/>
              <a:t>필요</a:t>
            </a:r>
            <a:endParaRPr lang="ko-KR" altLang="en-US" sz="1800" dirty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7200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CNN </a:t>
            </a:r>
            <a:r>
              <a:rPr lang="ko-KR" altLang="en-US" dirty="0" smtClean="0"/>
              <a:t>모델</a:t>
            </a:r>
            <a:r>
              <a:rPr lang="en-US" altLang="ko-KR" dirty="0"/>
              <a:t> </a:t>
            </a:r>
            <a:r>
              <a:rPr lang="ko-KR" altLang="en-US" dirty="0" smtClean="0"/>
              <a:t>및</a:t>
            </a:r>
            <a:r>
              <a:rPr lang="en-US" altLang="ko-KR" dirty="0" smtClean="0"/>
              <a:t> </a:t>
            </a:r>
            <a:r>
              <a:rPr lang="ko-KR" altLang="en-US" dirty="0" smtClean="0"/>
              <a:t>학습 데이터</a:t>
            </a:r>
            <a:endParaRPr lang="ko-KR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BB1CC5A-F070-C388-C00E-A21F67BAEB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5600" y="1727505"/>
            <a:ext cx="1183992" cy="3196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1587" y="1753096"/>
            <a:ext cx="747551" cy="74215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227823" y="1960755"/>
            <a:ext cx="11031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solidFill>
                  <a:srgbClr val="7F7F7F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X 30000</a:t>
            </a:r>
            <a:endParaRPr lang="ko-KR" altLang="en-US" sz="1600" dirty="0">
              <a:solidFill>
                <a:srgbClr val="7F7F7F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435991" y="1961593"/>
            <a:ext cx="8194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solidFill>
                  <a:srgbClr val="7F7F7F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apple</a:t>
            </a:r>
            <a:endParaRPr lang="ko-KR" altLang="en-US" sz="1600" dirty="0">
              <a:solidFill>
                <a:srgbClr val="7F7F7F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523354" y="2752434"/>
            <a:ext cx="6447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solidFill>
                  <a:srgbClr val="7F7F7F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tree</a:t>
            </a:r>
            <a:endParaRPr lang="ko-KR" altLang="en-US" sz="1600" dirty="0">
              <a:solidFill>
                <a:srgbClr val="7F7F7F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7934" y="2553871"/>
            <a:ext cx="741204" cy="73585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8227822" y="2756054"/>
            <a:ext cx="11031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solidFill>
                  <a:srgbClr val="7F7F7F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X 30000</a:t>
            </a:r>
            <a:endParaRPr lang="ko-KR" altLang="en-US" sz="1600" dirty="0">
              <a:solidFill>
                <a:srgbClr val="7F7F7F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640930" y="3276420"/>
            <a:ext cx="348366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rgbClr val="7F7F7F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</a:t>
            </a:r>
          </a:p>
          <a:p>
            <a:r>
              <a:rPr lang="en-US" altLang="ko-KR" sz="2000" dirty="0" smtClean="0">
                <a:solidFill>
                  <a:srgbClr val="7F7F7F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</a:t>
            </a:r>
          </a:p>
          <a:p>
            <a:r>
              <a:rPr lang="en-US" altLang="ko-KR" sz="2000" dirty="0" smtClean="0">
                <a:solidFill>
                  <a:srgbClr val="7F7F7F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</a:t>
            </a:r>
          </a:p>
          <a:p>
            <a:endParaRPr lang="ko-KR" altLang="en-US" sz="1600" dirty="0">
              <a:solidFill>
                <a:srgbClr val="7F7F7F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663234" y="1189617"/>
            <a:ext cx="1342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7F7F7F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모델 구조</a:t>
            </a:r>
            <a:endParaRPr lang="ko-KR" altLang="en-US" dirty="0">
              <a:solidFill>
                <a:srgbClr val="7F7F7F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502210" y="1258741"/>
            <a:ext cx="38515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solidFill>
                  <a:srgbClr val="7F7F7F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퀵드로우의</a:t>
            </a:r>
            <a:r>
              <a:rPr lang="ko-KR" altLang="en-US" dirty="0" smtClean="0">
                <a:solidFill>
                  <a:srgbClr val="7F7F7F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en-US" altLang="ko-KR" dirty="0" smtClean="0">
                <a:solidFill>
                  <a:srgbClr val="6AF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2</a:t>
            </a:r>
            <a:r>
              <a:rPr lang="ko-KR" altLang="en-US" dirty="0" smtClean="0">
                <a:solidFill>
                  <a:srgbClr val="6AF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번 </a:t>
            </a:r>
            <a:r>
              <a:rPr lang="ko-KR" altLang="en-US" dirty="0" smtClean="0">
                <a:solidFill>
                  <a:srgbClr val="7F7F7F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전처리 된 </a:t>
            </a:r>
            <a:r>
              <a:rPr lang="ko-KR" altLang="en-US" dirty="0" err="1" smtClean="0">
                <a:solidFill>
                  <a:srgbClr val="7F7F7F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데이터셋</a:t>
            </a:r>
            <a:endParaRPr lang="ko-KR" altLang="en-US" dirty="0">
              <a:solidFill>
                <a:srgbClr val="7F7F7F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1587" y="4417961"/>
            <a:ext cx="747550" cy="74216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6395916" y="4619764"/>
            <a:ext cx="8996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solidFill>
                  <a:srgbClr val="7F7F7F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sword</a:t>
            </a:r>
            <a:endParaRPr lang="ko-KR" altLang="en-US" sz="1600" dirty="0">
              <a:solidFill>
                <a:srgbClr val="7F7F7F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227822" y="4619764"/>
            <a:ext cx="11031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solidFill>
                  <a:srgbClr val="7F7F7F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X 30000</a:t>
            </a:r>
            <a:endParaRPr lang="ko-KR" altLang="en-US" sz="1600" dirty="0">
              <a:solidFill>
                <a:srgbClr val="7F7F7F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8" name="오른쪽 중괄호 17"/>
          <p:cNvSpPr/>
          <p:nvPr/>
        </p:nvSpPr>
        <p:spPr>
          <a:xfrm>
            <a:off x="9232429" y="1861828"/>
            <a:ext cx="747368" cy="3326426"/>
          </a:xfrm>
          <a:prstGeom prst="rightBrace">
            <a:avLst>
              <a:gd name="adj1" fmla="val 8333"/>
              <a:gd name="adj2" fmla="val 47245"/>
            </a:avLst>
          </a:prstGeom>
          <a:ln>
            <a:solidFill>
              <a:srgbClr val="FFB6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F7F7F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9815079" y="3136870"/>
            <a:ext cx="21945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rgbClr val="7F7F7F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15</a:t>
            </a:r>
            <a:r>
              <a:rPr lang="ko-KR" altLang="en-US" dirty="0" smtClean="0">
                <a:solidFill>
                  <a:srgbClr val="7F7F7F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개의 클래스</a:t>
            </a:r>
            <a:endParaRPr lang="en-US" altLang="ko-KR" dirty="0" smtClean="0">
              <a:solidFill>
                <a:srgbClr val="7F7F7F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/>
            <a:r>
              <a:rPr lang="ko-KR" altLang="en-US" dirty="0" smtClean="0">
                <a:solidFill>
                  <a:srgbClr val="7F7F7F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총 </a:t>
            </a:r>
            <a:r>
              <a:rPr lang="en-US" altLang="ko-KR" dirty="0" smtClean="0">
                <a:solidFill>
                  <a:srgbClr val="6AF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45</a:t>
            </a:r>
            <a:r>
              <a:rPr lang="ko-KR" altLang="en-US" dirty="0" smtClean="0">
                <a:solidFill>
                  <a:srgbClr val="6AF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만개</a:t>
            </a:r>
            <a:r>
              <a:rPr lang="ko-KR" altLang="en-US" dirty="0" smtClean="0">
                <a:solidFill>
                  <a:srgbClr val="7F7F7F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의 데이터</a:t>
            </a:r>
            <a:endParaRPr lang="ko-KR" altLang="en-US" dirty="0">
              <a:solidFill>
                <a:srgbClr val="7F7F7F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971534" y="5948739"/>
            <a:ext cx="45336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solidFill>
                  <a:srgbClr val="7F7F7F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1 epoch </a:t>
            </a:r>
            <a:r>
              <a:rPr lang="ko-KR" altLang="en-US" sz="2400" dirty="0" smtClean="0">
                <a:solidFill>
                  <a:srgbClr val="7F7F7F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당</a:t>
            </a:r>
            <a:r>
              <a:rPr lang="en-US" altLang="ko-KR" sz="2400" dirty="0">
                <a:solidFill>
                  <a:srgbClr val="7F7F7F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sz="2400" dirty="0" smtClean="0">
                <a:solidFill>
                  <a:srgbClr val="6AF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약 </a:t>
            </a:r>
            <a:r>
              <a:rPr lang="en-US" altLang="ko-KR" sz="2400" dirty="0" smtClean="0">
                <a:solidFill>
                  <a:srgbClr val="6AF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10</a:t>
            </a:r>
            <a:r>
              <a:rPr lang="ko-KR" altLang="en-US" sz="2400" dirty="0" smtClean="0">
                <a:solidFill>
                  <a:srgbClr val="6AF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초</a:t>
            </a:r>
            <a:r>
              <a:rPr lang="ko-KR" altLang="en-US" sz="2400" dirty="0" smtClean="0">
                <a:solidFill>
                  <a:srgbClr val="7F7F7F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의 학습시간</a:t>
            </a:r>
            <a:endParaRPr lang="ko-KR" altLang="en-US" sz="2400" dirty="0">
              <a:solidFill>
                <a:srgbClr val="7F7F7F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80020" y="5981660"/>
            <a:ext cx="53505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srgbClr val="6AF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간단</a:t>
            </a:r>
            <a:r>
              <a:rPr lang="ko-KR" altLang="en-US" sz="2400" dirty="0" smtClean="0">
                <a:solidFill>
                  <a:srgbClr val="7F7F7F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한 모델 </a:t>
            </a:r>
            <a:r>
              <a:rPr lang="en-US" altLang="ko-KR" sz="2400" dirty="0" smtClean="0">
                <a:solidFill>
                  <a:srgbClr val="7F7F7F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+ </a:t>
            </a:r>
            <a:r>
              <a:rPr lang="en-US" altLang="ko-KR" sz="2400" dirty="0" smtClean="0">
                <a:solidFill>
                  <a:srgbClr val="6AF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2</a:t>
            </a:r>
            <a:r>
              <a:rPr lang="ko-KR" altLang="en-US" sz="2400" dirty="0" smtClean="0">
                <a:solidFill>
                  <a:srgbClr val="6AF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번의 전처리 된 </a:t>
            </a:r>
            <a:r>
              <a:rPr lang="ko-KR" altLang="en-US" sz="2400" dirty="0" smtClean="0">
                <a:solidFill>
                  <a:srgbClr val="7F7F7F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데이터</a:t>
            </a:r>
            <a:endParaRPr lang="ko-KR" altLang="en-US" sz="2400" dirty="0">
              <a:solidFill>
                <a:srgbClr val="7F7F7F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27" name="아래쪽 화살표 26"/>
          <p:cNvSpPr/>
          <p:nvPr/>
        </p:nvSpPr>
        <p:spPr>
          <a:xfrm rot="16200000">
            <a:off x="6034451" y="5923144"/>
            <a:ext cx="395819" cy="512852"/>
          </a:xfrm>
          <a:prstGeom prst="downArrow">
            <a:avLst/>
          </a:prstGeom>
          <a:solidFill>
            <a:srgbClr val="FFB628"/>
          </a:solidFill>
          <a:ln>
            <a:solidFill>
              <a:srgbClr val="FFB6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F7F7F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937" y="1683284"/>
            <a:ext cx="1445225" cy="327889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1447537" y="5077777"/>
            <a:ext cx="15077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 smtClean="0">
                <a:solidFill>
                  <a:srgbClr val="7F7F7F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Resnet</a:t>
            </a:r>
            <a:r>
              <a:rPr lang="en-US" altLang="ko-KR" sz="1600" dirty="0" smtClean="0">
                <a:solidFill>
                  <a:srgbClr val="7F7F7F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101</a:t>
            </a:r>
            <a:endParaRPr lang="ko-KR" altLang="en-US" sz="1600" dirty="0">
              <a:solidFill>
                <a:srgbClr val="7F7F7F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334718" y="5077777"/>
            <a:ext cx="19885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rgbClr val="7F7F7F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Custom CNN</a:t>
            </a:r>
            <a:endParaRPr lang="ko-KR" altLang="en-US" sz="1600" dirty="0">
              <a:solidFill>
                <a:srgbClr val="7F7F7F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94601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데이터 </a:t>
            </a:r>
            <a:r>
              <a:rPr lang="ko-KR" altLang="en-US" dirty="0" smtClean="0"/>
              <a:t>전처리</a:t>
            </a:r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2322" y="1412111"/>
            <a:ext cx="2145865" cy="476858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9828" y="1412111"/>
            <a:ext cx="5852172" cy="4389129"/>
          </a:xfrm>
          <a:prstGeom prst="rect">
            <a:avLst/>
          </a:prstGeom>
        </p:spPr>
      </p:pic>
      <p:sp>
        <p:nvSpPr>
          <p:cNvPr id="23" name="오른쪽 화살표 22"/>
          <p:cNvSpPr/>
          <p:nvPr/>
        </p:nvSpPr>
        <p:spPr>
          <a:xfrm>
            <a:off x="5237465" y="3169920"/>
            <a:ext cx="1300480" cy="782320"/>
          </a:xfrm>
          <a:prstGeom prst="rightArrow">
            <a:avLst/>
          </a:prstGeom>
          <a:solidFill>
            <a:srgbClr val="FFC000"/>
          </a:solidFill>
          <a:ln>
            <a:solidFill>
              <a:srgbClr val="FFB6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2486634" y="6328144"/>
            <a:ext cx="91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rgbClr val="7F7F7F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앱 화면</a:t>
            </a:r>
            <a:endParaRPr lang="ko-KR" altLang="en-US" dirty="0">
              <a:solidFill>
                <a:srgbClr val="7F7F7F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106782" y="5866479"/>
            <a:ext cx="23182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rgbClr val="6AF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학습 데이터 형태</a:t>
            </a:r>
            <a:r>
              <a:rPr lang="ko-KR" altLang="en-US" dirty="0" smtClean="0">
                <a:solidFill>
                  <a:srgbClr val="7F7F7F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로</a:t>
            </a:r>
            <a:endParaRPr lang="en-US" altLang="ko-KR" dirty="0" smtClean="0">
              <a:solidFill>
                <a:srgbClr val="7F7F7F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/>
            <a:r>
              <a:rPr lang="ko-KR" altLang="en-US" dirty="0" smtClean="0">
                <a:solidFill>
                  <a:srgbClr val="6AF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전처리</a:t>
            </a:r>
            <a:r>
              <a:rPr lang="ko-KR" altLang="en-US" dirty="0" smtClean="0">
                <a:solidFill>
                  <a:srgbClr val="7F7F7F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완료된 이미지</a:t>
            </a:r>
            <a:endParaRPr lang="ko-KR" altLang="en-US" dirty="0">
              <a:solidFill>
                <a:srgbClr val="7F7F7F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23120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데이터 전처리 </a:t>
            </a:r>
            <a:r>
              <a:rPr lang="ko-KR" altLang="en-US" dirty="0" smtClean="0"/>
              <a:t>과정 </a:t>
            </a:r>
            <a:endParaRPr lang="ko-KR" altLang="en-US" dirty="0"/>
          </a:p>
        </p:txBody>
      </p:sp>
      <p:sp>
        <p:nvSpPr>
          <p:cNvPr id="4" name="AutoShape 2" descr="Untitled"/>
          <p:cNvSpPr>
            <a:spLocks noChangeAspect="1" noChangeArrowheads="1"/>
          </p:cNvSpPr>
          <p:nvPr/>
        </p:nvSpPr>
        <p:spPr bwMode="auto">
          <a:xfrm>
            <a:off x="63499" y="-136526"/>
            <a:ext cx="4649531" cy="4649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98" t="-749" r="8065" b="749"/>
          <a:stretch/>
        </p:blipFill>
        <p:spPr>
          <a:xfrm>
            <a:off x="380160" y="2445332"/>
            <a:ext cx="2693219" cy="2347724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1272270" y="4953499"/>
            <a:ext cx="9089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rgbClr val="6AF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input</a:t>
            </a:r>
            <a:endParaRPr lang="ko-KR" altLang="en-US" sz="2000" dirty="0">
              <a:solidFill>
                <a:srgbClr val="6AF00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17774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데이터 전처리 </a:t>
            </a:r>
            <a:r>
              <a:rPr lang="ko-KR" altLang="en-US" dirty="0" smtClean="0"/>
              <a:t>과정 </a:t>
            </a:r>
            <a:r>
              <a:rPr lang="en-US" altLang="ko-KR" dirty="0" smtClean="0"/>
              <a:t>1</a:t>
            </a:r>
            <a:r>
              <a:rPr lang="ko-KR" altLang="en-US" dirty="0" smtClean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스케일링 </a:t>
            </a:r>
            <a:endParaRPr lang="ko-KR" altLang="en-US" dirty="0"/>
          </a:p>
        </p:txBody>
      </p:sp>
      <p:sp>
        <p:nvSpPr>
          <p:cNvPr id="4" name="AutoShape 2" descr="Untitled"/>
          <p:cNvSpPr>
            <a:spLocks noChangeAspect="1" noChangeArrowheads="1"/>
          </p:cNvSpPr>
          <p:nvPr/>
        </p:nvSpPr>
        <p:spPr bwMode="auto">
          <a:xfrm>
            <a:off x="63499" y="-136526"/>
            <a:ext cx="4649531" cy="4649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84" r="17936"/>
          <a:stretch/>
        </p:blipFill>
        <p:spPr>
          <a:xfrm>
            <a:off x="3587573" y="2353702"/>
            <a:ext cx="2277208" cy="2530984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4140119" y="5066922"/>
            <a:ext cx="11721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solidFill>
                  <a:srgbClr val="6AF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스케일링</a:t>
            </a:r>
            <a:endParaRPr lang="ko-KR" altLang="en-US" sz="2000" dirty="0">
              <a:solidFill>
                <a:srgbClr val="6AF00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98" t="-749" r="8065" b="749"/>
          <a:stretch/>
        </p:blipFill>
        <p:spPr>
          <a:xfrm>
            <a:off x="380160" y="2445332"/>
            <a:ext cx="2693219" cy="2347724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272270" y="4953499"/>
            <a:ext cx="9089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rgbClr val="7F7F7F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input</a:t>
            </a:r>
            <a:endParaRPr lang="ko-KR" altLang="en-US" sz="2000" dirty="0">
              <a:solidFill>
                <a:srgbClr val="7F7F7F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9979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데이터 전처리 과정 </a:t>
            </a:r>
            <a:r>
              <a:rPr lang="en-US" altLang="ko-KR" dirty="0" smtClean="0"/>
              <a:t>2</a:t>
            </a:r>
            <a:r>
              <a:rPr lang="ko-KR" altLang="en-US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곡선 단순화</a:t>
            </a:r>
            <a:endParaRPr lang="ko-KR" altLang="en-US" dirty="0"/>
          </a:p>
        </p:txBody>
      </p:sp>
      <p:sp>
        <p:nvSpPr>
          <p:cNvPr id="4" name="AutoShape 2" descr="Untitled"/>
          <p:cNvSpPr>
            <a:spLocks noChangeAspect="1" noChangeArrowheads="1"/>
          </p:cNvSpPr>
          <p:nvPr/>
        </p:nvSpPr>
        <p:spPr bwMode="auto">
          <a:xfrm>
            <a:off x="63499" y="-136526"/>
            <a:ext cx="4649531" cy="4649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78" r="16333"/>
          <a:stretch/>
        </p:blipFill>
        <p:spPr>
          <a:xfrm>
            <a:off x="6378975" y="2284889"/>
            <a:ext cx="2461846" cy="266861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6864341" y="5066922"/>
            <a:ext cx="14911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solidFill>
                  <a:srgbClr val="6AF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곡선 단순화</a:t>
            </a:r>
            <a:endParaRPr lang="en-US" altLang="ko-KR" sz="2000" dirty="0" smtClean="0">
              <a:solidFill>
                <a:srgbClr val="6AF00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84" r="17936"/>
          <a:stretch/>
        </p:blipFill>
        <p:spPr>
          <a:xfrm>
            <a:off x="3587573" y="2353702"/>
            <a:ext cx="2277208" cy="2530984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4140119" y="5066922"/>
            <a:ext cx="11721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solidFill>
                  <a:srgbClr val="7F7F7F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스케일링</a:t>
            </a:r>
            <a:endParaRPr lang="ko-KR" altLang="en-US" sz="2000" dirty="0">
              <a:solidFill>
                <a:srgbClr val="7F7F7F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98" t="-749" r="8065" b="749"/>
          <a:stretch/>
        </p:blipFill>
        <p:spPr>
          <a:xfrm>
            <a:off x="380160" y="2445332"/>
            <a:ext cx="2693219" cy="2347724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1272270" y="4953499"/>
            <a:ext cx="9089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rgbClr val="7F7F7F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input</a:t>
            </a:r>
            <a:endParaRPr lang="ko-KR" altLang="en-US" sz="2000" dirty="0">
              <a:solidFill>
                <a:srgbClr val="7F7F7F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92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71785" y="180001"/>
            <a:ext cx="10852230" cy="900000"/>
          </a:xfrm>
        </p:spPr>
        <p:txBody>
          <a:bodyPr>
            <a:normAutofit/>
          </a:bodyPr>
          <a:lstStyle/>
          <a:p>
            <a:r>
              <a:rPr lang="ko-KR" altLang="en-US" dirty="0"/>
              <a:t>데이터 전처리 </a:t>
            </a:r>
            <a:r>
              <a:rPr lang="ko-KR" altLang="en-US" dirty="0" smtClean="0"/>
              <a:t>과정 </a:t>
            </a:r>
            <a:r>
              <a:rPr lang="en-US" altLang="ko-KR" dirty="0" smtClean="0"/>
              <a:t>3 - </a:t>
            </a:r>
            <a:r>
              <a:rPr lang="ko-KR" altLang="en-US" dirty="0" smtClean="0"/>
              <a:t>최종 형태</a:t>
            </a:r>
            <a:endParaRPr lang="ko-KR" altLang="en-US" dirty="0"/>
          </a:p>
        </p:txBody>
      </p:sp>
      <p:sp>
        <p:nvSpPr>
          <p:cNvPr id="4" name="AutoShape 2" descr="Untitled"/>
          <p:cNvSpPr>
            <a:spLocks noChangeAspect="1" noChangeArrowheads="1"/>
          </p:cNvSpPr>
          <p:nvPr/>
        </p:nvSpPr>
        <p:spPr bwMode="auto">
          <a:xfrm>
            <a:off x="63499" y="-136526"/>
            <a:ext cx="4649531" cy="4649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30" r="17290"/>
          <a:stretch/>
        </p:blipFill>
        <p:spPr>
          <a:xfrm>
            <a:off x="9355016" y="2475468"/>
            <a:ext cx="2039816" cy="228745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9189737" y="5066922"/>
            <a:ext cx="25010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solidFill>
                  <a:srgbClr val="6AF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28x28 grayscale</a:t>
            </a:r>
            <a:endParaRPr lang="ko-KR" altLang="en-US" sz="2000" dirty="0">
              <a:solidFill>
                <a:srgbClr val="6AF00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78" r="16333"/>
          <a:stretch/>
        </p:blipFill>
        <p:spPr>
          <a:xfrm>
            <a:off x="6378975" y="2284889"/>
            <a:ext cx="2461846" cy="266861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864341" y="5066922"/>
            <a:ext cx="14911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solidFill>
                  <a:srgbClr val="7F7F7F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곡선 단순화</a:t>
            </a:r>
            <a:endParaRPr lang="en-US" altLang="ko-KR" sz="2000" dirty="0" smtClean="0">
              <a:solidFill>
                <a:srgbClr val="7F7F7F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84" r="17936"/>
          <a:stretch/>
        </p:blipFill>
        <p:spPr>
          <a:xfrm>
            <a:off x="3587573" y="2353702"/>
            <a:ext cx="2277208" cy="253098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140119" y="5066922"/>
            <a:ext cx="11721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solidFill>
                  <a:srgbClr val="7F7F7F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스케일링</a:t>
            </a:r>
            <a:endParaRPr lang="ko-KR" altLang="en-US" sz="2000" dirty="0">
              <a:solidFill>
                <a:srgbClr val="7F7F7F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98" t="-749" r="8065" b="749"/>
          <a:stretch/>
        </p:blipFill>
        <p:spPr>
          <a:xfrm>
            <a:off x="380160" y="2445332"/>
            <a:ext cx="2693219" cy="234772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272270" y="4953499"/>
            <a:ext cx="9089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rgbClr val="7F7F7F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input</a:t>
            </a:r>
            <a:endParaRPr lang="ko-KR" altLang="en-US" sz="2000" dirty="0">
              <a:solidFill>
                <a:srgbClr val="7F7F7F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92209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Confusion Matrix</a:t>
            </a:r>
            <a:endParaRPr lang="ko-KR" altLang="en-US" dirty="0"/>
          </a:p>
        </p:txBody>
      </p:sp>
      <p:sp>
        <p:nvSpPr>
          <p:cNvPr id="4" name="AutoShape 2" descr="Untitled"/>
          <p:cNvSpPr>
            <a:spLocks noChangeAspect="1" noChangeArrowheads="1"/>
          </p:cNvSpPr>
          <p:nvPr/>
        </p:nvSpPr>
        <p:spPr bwMode="auto">
          <a:xfrm>
            <a:off x="63499" y="-136526"/>
            <a:ext cx="4649531" cy="4649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4309" y="1561694"/>
            <a:ext cx="3597378" cy="3668068"/>
          </a:xfrm>
          <a:prstGeom prst="rect">
            <a:avLst/>
          </a:prstGeom>
        </p:spPr>
      </p:pic>
      <p:grpSp>
        <p:nvGrpSpPr>
          <p:cNvPr id="12" name="그룹 11"/>
          <p:cNvGrpSpPr/>
          <p:nvPr/>
        </p:nvGrpSpPr>
        <p:grpSpPr>
          <a:xfrm>
            <a:off x="6849039" y="1561694"/>
            <a:ext cx="3952202" cy="3533398"/>
            <a:chOff x="6951643" y="1809946"/>
            <a:chExt cx="4358622" cy="4166615"/>
          </a:xfrm>
        </p:grpSpPr>
        <p:sp>
          <p:nvSpPr>
            <p:cNvPr id="6" name="모서리가 둥근 직사각형 5"/>
            <p:cNvSpPr/>
            <p:nvPr/>
          </p:nvSpPr>
          <p:spPr>
            <a:xfrm>
              <a:off x="6951643" y="2513514"/>
              <a:ext cx="3511685" cy="3463047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7074516" y="1809946"/>
              <a:ext cx="3566789" cy="592464"/>
            </a:xfrm>
            <a:prstGeom prst="roundRect">
              <a:avLst>
                <a:gd name="adj" fmla="val 50000"/>
              </a:avLst>
            </a:prstGeom>
            <a:ln w="38100"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True Label</a:t>
              </a:r>
            </a:p>
          </p:txBody>
        </p:sp>
        <p:sp>
          <p:nvSpPr>
            <p:cNvPr id="8" name="모서리가 둥근 직사각형 7"/>
            <p:cNvSpPr/>
            <p:nvPr/>
          </p:nvSpPr>
          <p:spPr>
            <a:xfrm>
              <a:off x="10708001" y="2643093"/>
              <a:ext cx="602264" cy="3203893"/>
            </a:xfrm>
            <a:prstGeom prst="roundRect">
              <a:avLst>
                <a:gd name="adj" fmla="val 50000"/>
              </a:avLst>
            </a:prstGeom>
            <a:ln w="38100"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예</a:t>
              </a:r>
              <a:endParaRPr lang="en-US" altLang="ko-KR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  <a:p>
              <a:pPr algn="ctr"/>
              <a:r>
                <a:rPr lang="ko-KR" altLang="en-US" dirty="0" smtClean="0"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측</a:t>
              </a:r>
              <a:endParaRPr lang="en-US" altLang="ko-KR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  <a:p>
              <a:pPr algn="ctr"/>
              <a:endParaRPr lang="en-US" altLang="ko-KR" dirty="0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  <a:p>
              <a:pPr algn="ctr"/>
              <a:r>
                <a:rPr lang="ko-KR" altLang="en-US" dirty="0" smtClean="0"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결</a:t>
              </a:r>
              <a:endParaRPr lang="en-US" altLang="ko-KR" dirty="0" smtClean="0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  <a:p>
              <a:pPr algn="ctr"/>
              <a:r>
                <a:rPr lang="ko-KR" altLang="en-US" dirty="0" smtClean="0"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과</a:t>
              </a:r>
              <a:endPara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cxnSp>
          <p:nvCxnSpPr>
            <p:cNvPr id="9" name="직선 연결선 8"/>
            <p:cNvCxnSpPr/>
            <p:nvPr/>
          </p:nvCxnSpPr>
          <p:spPr>
            <a:xfrm>
              <a:off x="7170300" y="2825023"/>
              <a:ext cx="3048356" cy="2840031"/>
            </a:xfrm>
            <a:prstGeom prst="line">
              <a:avLst/>
            </a:prstGeom>
            <a:ln w="127000">
              <a:solidFill>
                <a:srgbClr val="08326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 rot="2581334">
              <a:off x="7459881" y="4358039"/>
              <a:ext cx="2354912" cy="5438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 smtClean="0">
                  <a:solidFill>
                    <a:schemeClr val="accent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정확도</a:t>
              </a:r>
              <a:r>
                <a:rPr lang="en-US" altLang="ko-KR" sz="2400" b="1" dirty="0">
                  <a:solidFill>
                    <a:schemeClr val="accent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 </a:t>
              </a:r>
              <a:r>
                <a:rPr lang="en-US" altLang="ko-KR" sz="2400" b="1" dirty="0" smtClean="0">
                  <a:solidFill>
                    <a:schemeClr val="accent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92%</a:t>
              </a:r>
              <a:endParaRPr lang="ko-KR" altLang="en-US" sz="2400" b="1" dirty="0">
                <a:solidFill>
                  <a:schemeClr val="accent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</p:grpSp>
      <p:sp>
        <p:nvSpPr>
          <p:cNvPr id="11" name="TextBox 10"/>
          <p:cNvSpPr txBox="1"/>
          <p:nvPr/>
        </p:nvSpPr>
        <p:spPr>
          <a:xfrm flipH="1">
            <a:off x="2366962" y="5528640"/>
            <a:ext cx="74580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solidFill>
                  <a:srgbClr val="7F7F7F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테스트 </a:t>
            </a:r>
            <a:r>
              <a:rPr lang="ko-KR" altLang="en-US" sz="2000" dirty="0" err="1">
                <a:solidFill>
                  <a:srgbClr val="7F7F7F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데이터셋</a:t>
            </a:r>
            <a:r>
              <a:rPr lang="ko-KR" altLang="en-US" sz="2000" dirty="0">
                <a:solidFill>
                  <a:srgbClr val="7F7F7F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예측 결과를 한 눈에 파악하기 위해 만든 </a:t>
            </a:r>
            <a:r>
              <a:rPr lang="en-US" altLang="ko-KR" sz="2000" dirty="0" smtClean="0">
                <a:solidFill>
                  <a:srgbClr val="6AF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matrix</a:t>
            </a:r>
            <a:endParaRPr lang="en-US" altLang="ko-KR" sz="2000" dirty="0">
              <a:solidFill>
                <a:srgbClr val="6AF00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 flipH="1">
            <a:off x="2366962" y="6131465"/>
            <a:ext cx="74335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srgbClr val="7F7F7F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-&gt; </a:t>
            </a:r>
            <a:r>
              <a:rPr lang="ko-KR" altLang="en-US" sz="2400" dirty="0" smtClean="0">
                <a:solidFill>
                  <a:srgbClr val="7F7F7F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불균형 없이 </a:t>
            </a:r>
            <a:r>
              <a:rPr lang="ko-KR" altLang="en-US" sz="2400" dirty="0" smtClean="0">
                <a:solidFill>
                  <a:srgbClr val="6AF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고르게 예측 성공</a:t>
            </a:r>
            <a:r>
              <a:rPr lang="en-US" altLang="ko-KR" sz="2400" dirty="0" smtClean="0">
                <a:solidFill>
                  <a:srgbClr val="7F7F7F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2400" dirty="0" smtClean="0">
                <a:solidFill>
                  <a:srgbClr val="7F7F7F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약 </a:t>
            </a:r>
            <a:r>
              <a:rPr lang="en-US" altLang="ko-KR" sz="2400" dirty="0" smtClean="0">
                <a:solidFill>
                  <a:srgbClr val="6AF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92%</a:t>
            </a:r>
            <a:r>
              <a:rPr lang="ko-KR" altLang="en-US" sz="2400" dirty="0" smtClean="0">
                <a:solidFill>
                  <a:srgbClr val="7F7F7F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의 정확도</a:t>
            </a:r>
            <a:endParaRPr lang="en-US" altLang="ko-KR" sz="2400" dirty="0">
              <a:solidFill>
                <a:srgbClr val="6AF00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34714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확률 </a:t>
            </a:r>
            <a:r>
              <a:rPr lang="ko-KR" altLang="en-US" dirty="0" err="1" smtClean="0"/>
              <a:t>임계값</a:t>
            </a:r>
            <a:r>
              <a:rPr lang="ko-KR" altLang="en-US" dirty="0" smtClean="0"/>
              <a:t> 설정하기</a:t>
            </a:r>
            <a:endParaRPr lang="ko-KR" altLang="en-US" dirty="0"/>
          </a:p>
        </p:txBody>
      </p:sp>
      <p:sp>
        <p:nvSpPr>
          <p:cNvPr id="4" name="AutoShape 2" descr="Untitled"/>
          <p:cNvSpPr>
            <a:spLocks noChangeAspect="1" noChangeArrowheads="1"/>
          </p:cNvSpPr>
          <p:nvPr/>
        </p:nvSpPr>
        <p:spPr bwMode="auto">
          <a:xfrm>
            <a:off x="63499" y="-136526"/>
            <a:ext cx="4649531" cy="4649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744" y="1585731"/>
            <a:ext cx="2165263" cy="43200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0399" y="1585731"/>
            <a:ext cx="2165262" cy="4320000"/>
          </a:xfrm>
          <a:prstGeom prst="rect">
            <a:avLst/>
          </a:prstGeom>
        </p:spPr>
      </p:pic>
      <p:cxnSp>
        <p:nvCxnSpPr>
          <p:cNvPr id="8" name="직선 화살표 연결선 7"/>
          <p:cNvCxnSpPr>
            <a:stCxn id="3" idx="3"/>
            <a:endCxn id="6" idx="1"/>
          </p:cNvCxnSpPr>
          <p:nvPr/>
        </p:nvCxnSpPr>
        <p:spPr>
          <a:xfrm>
            <a:off x="2675007" y="3745731"/>
            <a:ext cx="95539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1173" y="1396527"/>
            <a:ext cx="4628572" cy="36000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55897" y="5235816"/>
            <a:ext cx="5358139" cy="52555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777446" y="6079013"/>
            <a:ext cx="1629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solidFill>
                  <a:srgbClr val="7F7F7F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의미없는</a:t>
            </a:r>
            <a:r>
              <a:rPr lang="ko-KR" altLang="en-US" dirty="0" smtClean="0">
                <a:solidFill>
                  <a:srgbClr val="7F7F7F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그림</a:t>
            </a:r>
            <a:endParaRPr lang="ko-KR" altLang="en-US" dirty="0">
              <a:solidFill>
                <a:srgbClr val="7F7F7F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390816" y="6079013"/>
            <a:ext cx="2644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7F7F7F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의도하지 않은 정답 처리</a:t>
            </a:r>
            <a:endParaRPr lang="ko-KR" altLang="en-US" dirty="0">
              <a:solidFill>
                <a:srgbClr val="7F7F7F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09743" y="1165695"/>
            <a:ext cx="52859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srgbClr val="7F7F7F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문제점</a:t>
            </a:r>
            <a:endParaRPr lang="ko-KR" altLang="en-US" dirty="0">
              <a:solidFill>
                <a:srgbClr val="7F7F7F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49001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기획 배경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35125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A401 </a:t>
            </a:r>
            <a:r>
              <a:rPr lang="ko-KR" altLang="en-US" dirty="0" smtClean="0"/>
              <a:t>팀 소개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73904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231" y="-529714"/>
            <a:ext cx="9937955" cy="4968978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파란리무진</a:t>
            </a:r>
            <a:endParaRPr lang="ko-KR" altLang="en-US" dirty="0"/>
          </a:p>
        </p:txBody>
      </p:sp>
      <p:sp>
        <p:nvSpPr>
          <p:cNvPr id="10" name="내용 개체 틀 2"/>
          <p:cNvSpPr txBox="1">
            <a:spLocks/>
          </p:cNvSpPr>
          <p:nvPr/>
        </p:nvSpPr>
        <p:spPr>
          <a:xfrm>
            <a:off x="509671" y="4632597"/>
            <a:ext cx="1917285" cy="10800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50000"/>
                    <a:lumOff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50000"/>
                    <a:lumOff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50000"/>
                    <a:lumOff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ko-KR" altLang="en-US" sz="2000" dirty="0" err="1" smtClean="0"/>
              <a:t>백엔드</a:t>
            </a:r>
            <a:endParaRPr lang="en-US" altLang="ko-KR" sz="2000" dirty="0" smtClean="0"/>
          </a:p>
          <a:p>
            <a:pPr>
              <a:buFontTx/>
              <a:buChar char="-"/>
            </a:pPr>
            <a:r>
              <a:rPr lang="en-US" altLang="ko-KR" sz="2000" dirty="0" smtClean="0"/>
              <a:t>UCC </a:t>
            </a:r>
            <a:r>
              <a:rPr lang="ko-KR" altLang="en-US" sz="2000" dirty="0" smtClean="0"/>
              <a:t>출연</a:t>
            </a:r>
            <a:endParaRPr lang="en-US" altLang="ko-KR" sz="2000" dirty="0" smtClean="0"/>
          </a:p>
          <a:p>
            <a:pPr>
              <a:buFontTx/>
              <a:buChar char="-"/>
            </a:pPr>
            <a:r>
              <a:rPr lang="en-US" altLang="ko-KR" sz="2000" dirty="0" smtClean="0"/>
              <a:t>(</a:t>
            </a:r>
            <a:r>
              <a:rPr lang="ko-KR" altLang="en-US" sz="2000" dirty="0" err="1" smtClean="0"/>
              <a:t>프론트엔드</a:t>
            </a:r>
            <a:r>
              <a:rPr lang="en-US" altLang="ko-KR" sz="2000" dirty="0" smtClean="0"/>
              <a:t>)</a:t>
            </a:r>
          </a:p>
          <a:p>
            <a:pPr>
              <a:buFontTx/>
              <a:buChar char="-"/>
            </a:pPr>
            <a:endParaRPr lang="ko-KR" altLang="en-US" sz="2000" dirty="0"/>
          </a:p>
        </p:txBody>
      </p:sp>
      <p:sp>
        <p:nvSpPr>
          <p:cNvPr id="11" name="내용 개체 틀 2"/>
          <p:cNvSpPr txBox="1">
            <a:spLocks/>
          </p:cNvSpPr>
          <p:nvPr/>
        </p:nvSpPr>
        <p:spPr>
          <a:xfrm>
            <a:off x="2503455" y="4632597"/>
            <a:ext cx="1917285" cy="10800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50000"/>
                    <a:lumOff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50000"/>
                    <a:lumOff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50000"/>
                    <a:lumOff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ko-KR" altLang="en-US" sz="2000" dirty="0" err="1" smtClean="0"/>
              <a:t>백엔드</a:t>
            </a:r>
            <a:endParaRPr lang="en-US" altLang="ko-KR" sz="2000" dirty="0" smtClean="0"/>
          </a:p>
          <a:p>
            <a:pPr>
              <a:buFontTx/>
              <a:buChar char="-"/>
            </a:pPr>
            <a:r>
              <a:rPr lang="en-US" altLang="ko-KR" sz="2000" dirty="0" smtClean="0"/>
              <a:t>UCC </a:t>
            </a:r>
            <a:r>
              <a:rPr lang="ko-KR" altLang="en-US" sz="2000" dirty="0" smtClean="0"/>
              <a:t>편집</a:t>
            </a:r>
            <a:endParaRPr lang="en-US" altLang="ko-KR" sz="2000" dirty="0" smtClean="0"/>
          </a:p>
          <a:p>
            <a:pPr>
              <a:buFontTx/>
              <a:buChar char="-"/>
            </a:pPr>
            <a:r>
              <a:rPr lang="ko-KR" altLang="en-US" sz="2000" dirty="0" smtClean="0"/>
              <a:t>디자인</a:t>
            </a:r>
            <a:endParaRPr lang="en-US" altLang="ko-KR" sz="2000" dirty="0" smtClean="0"/>
          </a:p>
          <a:p>
            <a:pPr>
              <a:buFontTx/>
              <a:buChar char="-"/>
            </a:pPr>
            <a:r>
              <a:rPr lang="en-US" altLang="ko-KR" sz="2000" dirty="0" smtClean="0"/>
              <a:t>(</a:t>
            </a:r>
            <a:r>
              <a:rPr lang="ko-KR" altLang="en-US" sz="2000" dirty="0" err="1" smtClean="0"/>
              <a:t>프론트엔드</a:t>
            </a:r>
            <a:r>
              <a:rPr lang="en-US" altLang="ko-KR" sz="2000" dirty="0" smtClean="0"/>
              <a:t>)</a:t>
            </a:r>
          </a:p>
          <a:p>
            <a:pPr>
              <a:buFontTx/>
              <a:buChar char="-"/>
            </a:pPr>
            <a:endParaRPr lang="ko-KR" altLang="en-US" sz="2000" dirty="0"/>
          </a:p>
        </p:txBody>
      </p:sp>
      <p:sp>
        <p:nvSpPr>
          <p:cNvPr id="12" name="내용 개체 틀 2"/>
          <p:cNvSpPr txBox="1">
            <a:spLocks/>
          </p:cNvSpPr>
          <p:nvPr/>
        </p:nvSpPr>
        <p:spPr>
          <a:xfrm>
            <a:off x="4420740" y="4632597"/>
            <a:ext cx="1917285" cy="10800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50000"/>
                    <a:lumOff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50000"/>
                    <a:lumOff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50000"/>
                    <a:lumOff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altLang="ko-KR" sz="2000" dirty="0" smtClean="0"/>
              <a:t>AI</a:t>
            </a:r>
          </a:p>
          <a:p>
            <a:pPr>
              <a:buFontTx/>
              <a:buChar char="-"/>
            </a:pPr>
            <a:r>
              <a:rPr lang="en-US" altLang="ko-KR" sz="2000" dirty="0" smtClean="0"/>
              <a:t>UCC </a:t>
            </a:r>
            <a:r>
              <a:rPr lang="ko-KR" altLang="en-US" sz="2000" dirty="0" smtClean="0"/>
              <a:t>출연</a:t>
            </a:r>
            <a:endParaRPr lang="ko-KR" altLang="en-US" sz="2000" dirty="0"/>
          </a:p>
        </p:txBody>
      </p:sp>
      <p:sp>
        <p:nvSpPr>
          <p:cNvPr id="13" name="내용 개체 틀 2"/>
          <p:cNvSpPr txBox="1">
            <a:spLocks/>
          </p:cNvSpPr>
          <p:nvPr/>
        </p:nvSpPr>
        <p:spPr>
          <a:xfrm>
            <a:off x="6051094" y="4632597"/>
            <a:ext cx="1917285" cy="10800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50000"/>
                    <a:lumOff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50000"/>
                    <a:lumOff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50000"/>
                    <a:lumOff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ko-KR" altLang="en-US" sz="2000" dirty="0" err="1" smtClean="0"/>
              <a:t>프론트엔드</a:t>
            </a:r>
            <a:endParaRPr lang="en-US" altLang="ko-KR" sz="2000" dirty="0" smtClean="0"/>
          </a:p>
          <a:p>
            <a:pPr>
              <a:buFontTx/>
              <a:buChar char="-"/>
            </a:pPr>
            <a:r>
              <a:rPr lang="en-US" altLang="ko-KR" sz="2000" dirty="0" smtClean="0"/>
              <a:t>UCC </a:t>
            </a:r>
            <a:r>
              <a:rPr lang="ko-KR" altLang="en-US" sz="2000" dirty="0" smtClean="0"/>
              <a:t>출연</a:t>
            </a:r>
            <a:endParaRPr lang="ko-KR" altLang="en-US" sz="2000" dirty="0"/>
          </a:p>
        </p:txBody>
      </p:sp>
      <p:sp>
        <p:nvSpPr>
          <p:cNvPr id="14" name="내용 개체 틀 2"/>
          <p:cNvSpPr txBox="1">
            <a:spLocks/>
          </p:cNvSpPr>
          <p:nvPr/>
        </p:nvSpPr>
        <p:spPr>
          <a:xfrm>
            <a:off x="7898235" y="4632597"/>
            <a:ext cx="1917285" cy="10800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50000"/>
                    <a:lumOff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50000"/>
                    <a:lumOff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50000"/>
                    <a:lumOff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ko-KR" altLang="en-US" sz="2000" dirty="0" err="1" smtClean="0"/>
              <a:t>프론트엔드</a:t>
            </a:r>
            <a:endParaRPr lang="en-US" altLang="ko-KR" sz="2000" dirty="0" smtClean="0"/>
          </a:p>
          <a:p>
            <a:pPr>
              <a:buFontTx/>
              <a:buChar char="-"/>
            </a:pPr>
            <a:r>
              <a:rPr lang="ko-KR" altLang="en-US" sz="2000" dirty="0" smtClean="0"/>
              <a:t>발표</a:t>
            </a:r>
            <a:endParaRPr lang="ko-KR" altLang="en-US" sz="2000" dirty="0"/>
          </a:p>
        </p:txBody>
      </p:sp>
      <p:sp>
        <p:nvSpPr>
          <p:cNvPr id="15" name="내용 개체 틀 2"/>
          <p:cNvSpPr txBox="1">
            <a:spLocks/>
          </p:cNvSpPr>
          <p:nvPr/>
        </p:nvSpPr>
        <p:spPr>
          <a:xfrm>
            <a:off x="9745378" y="4632597"/>
            <a:ext cx="1917285" cy="10800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50000"/>
                    <a:lumOff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50000"/>
                    <a:lumOff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50000"/>
                    <a:lumOff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ko-KR" altLang="en-US" sz="2000" dirty="0" err="1" smtClean="0"/>
              <a:t>프론트엔드</a:t>
            </a:r>
            <a:endParaRPr lang="en-US" altLang="ko-KR" sz="2000" dirty="0" smtClean="0"/>
          </a:p>
          <a:p>
            <a:pPr>
              <a:buFontTx/>
              <a:buChar char="-"/>
            </a:pPr>
            <a:r>
              <a:rPr lang="ko-KR" altLang="en-US" sz="2000" dirty="0" smtClean="0"/>
              <a:t>시연</a:t>
            </a:r>
            <a:endParaRPr lang="en-US" altLang="ko-KR" sz="2000" dirty="0" smtClean="0"/>
          </a:p>
          <a:p>
            <a:pPr>
              <a:buFontTx/>
              <a:buChar char="-"/>
            </a:pPr>
            <a:r>
              <a:rPr lang="ko-KR" altLang="en-US" sz="2000" dirty="0" smtClean="0"/>
              <a:t>디자인</a:t>
            </a:r>
            <a:endParaRPr lang="ko-KR" altLang="en-US" sz="2000" dirty="0"/>
          </a:p>
        </p:txBody>
      </p:sp>
      <p:cxnSp>
        <p:nvCxnSpPr>
          <p:cNvPr id="17" name="직선 화살표 연결선 16"/>
          <p:cNvCxnSpPr>
            <a:endCxn id="10" idx="0"/>
          </p:cNvCxnSpPr>
          <p:nvPr/>
        </p:nvCxnSpPr>
        <p:spPr>
          <a:xfrm flipH="1">
            <a:off x="1468314" y="3028335"/>
            <a:ext cx="2326938" cy="1604262"/>
          </a:xfrm>
          <a:prstGeom prst="straightConnector1">
            <a:avLst/>
          </a:prstGeom>
          <a:ln w="19050">
            <a:solidFill>
              <a:srgbClr val="FFB628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>
            <a:endCxn id="11" idx="0"/>
          </p:cNvCxnSpPr>
          <p:nvPr/>
        </p:nvCxnSpPr>
        <p:spPr>
          <a:xfrm flipH="1">
            <a:off x="3462098" y="3028335"/>
            <a:ext cx="1368295" cy="1604262"/>
          </a:xfrm>
          <a:prstGeom prst="straightConnector1">
            <a:avLst/>
          </a:prstGeom>
          <a:ln w="19050">
            <a:solidFill>
              <a:srgbClr val="FFB628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>
            <a:endCxn id="12" idx="0"/>
          </p:cNvCxnSpPr>
          <p:nvPr/>
        </p:nvCxnSpPr>
        <p:spPr>
          <a:xfrm flipH="1">
            <a:off x="5379383" y="3028335"/>
            <a:ext cx="520262" cy="1604262"/>
          </a:xfrm>
          <a:prstGeom prst="straightConnector1">
            <a:avLst/>
          </a:prstGeom>
          <a:ln w="19050">
            <a:solidFill>
              <a:srgbClr val="FFB628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>
            <a:endCxn id="13" idx="0"/>
          </p:cNvCxnSpPr>
          <p:nvPr/>
        </p:nvCxnSpPr>
        <p:spPr>
          <a:xfrm>
            <a:off x="6583832" y="3028335"/>
            <a:ext cx="425905" cy="1604262"/>
          </a:xfrm>
          <a:prstGeom prst="straightConnector1">
            <a:avLst/>
          </a:prstGeom>
          <a:ln w="19050">
            <a:solidFill>
              <a:srgbClr val="FFB628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>
            <a:endCxn id="14" idx="0"/>
          </p:cNvCxnSpPr>
          <p:nvPr/>
        </p:nvCxnSpPr>
        <p:spPr>
          <a:xfrm>
            <a:off x="7399964" y="3007037"/>
            <a:ext cx="1456914" cy="1625560"/>
          </a:xfrm>
          <a:prstGeom prst="straightConnector1">
            <a:avLst/>
          </a:prstGeom>
          <a:ln w="19050">
            <a:solidFill>
              <a:srgbClr val="FFB628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>
            <a:endCxn id="15" idx="0"/>
          </p:cNvCxnSpPr>
          <p:nvPr/>
        </p:nvCxnSpPr>
        <p:spPr>
          <a:xfrm>
            <a:off x="8524139" y="3028335"/>
            <a:ext cx="2179882" cy="1604262"/>
          </a:xfrm>
          <a:prstGeom prst="straightConnector1">
            <a:avLst/>
          </a:prstGeom>
          <a:ln w="19050">
            <a:solidFill>
              <a:srgbClr val="FFB628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003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 idx="4294967295"/>
          </p:nvPr>
        </p:nvSpPr>
        <p:spPr>
          <a:xfrm>
            <a:off x="0" y="179388"/>
            <a:ext cx="10515600" cy="900112"/>
          </a:xfrm>
        </p:spPr>
        <p:txBody>
          <a:bodyPr/>
          <a:lstStyle/>
          <a:p>
            <a:r>
              <a:rPr lang="ko-KR" altLang="en-US" dirty="0" smtClean="0"/>
              <a:t>감사합니다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0306" y="2986087"/>
            <a:ext cx="2381250" cy="3267075"/>
          </a:xfrm>
          <a:prstGeom prst="rect">
            <a:avLst/>
          </a:prstGeom>
          <a:effectLst>
            <a:outerShdw blurRad="317500" algn="ctr" rotWithShape="0">
              <a:prstClr val="black">
                <a:alpha val="10000"/>
              </a:prstClr>
            </a:outerShdw>
          </a:effectLst>
        </p:spPr>
      </p:pic>
      <p:sp>
        <p:nvSpPr>
          <p:cNvPr id="5" name="제목 6"/>
          <p:cNvSpPr txBox="1">
            <a:spLocks/>
          </p:cNvSpPr>
          <p:nvPr/>
        </p:nvSpPr>
        <p:spPr>
          <a:xfrm>
            <a:off x="5705475" y="3429000"/>
            <a:ext cx="3286126" cy="759069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FFB628"/>
                </a:solidFill>
                <a:latin typeface="ONE 모바일POP OTF" panose="00000500000000000000" pitchFamily="50" charset="-127"/>
                <a:ea typeface="ONE 모바일POP OTF" panose="00000500000000000000" pitchFamily="50" charset="-127"/>
                <a:cs typeface="+mj-cs"/>
              </a:defRPr>
            </a:lvl1pPr>
          </a:lstStyle>
          <a:p>
            <a:r>
              <a:rPr lang="ko-KR" altLang="en-US" dirty="0" smtClean="0"/>
              <a:t>감사합니다</a:t>
            </a:r>
            <a:r>
              <a:rPr lang="en-US" altLang="ko-KR" dirty="0" smtClean="0"/>
              <a:t>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13279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기획 배경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t="14876"/>
          <a:stretch/>
        </p:blipFill>
        <p:spPr>
          <a:xfrm>
            <a:off x="6251330" y="2555833"/>
            <a:ext cx="5748445" cy="274994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/>
          <a:srcRect t="14911"/>
          <a:stretch/>
        </p:blipFill>
        <p:spPr>
          <a:xfrm>
            <a:off x="215671" y="2555833"/>
            <a:ext cx="5748445" cy="2751344"/>
          </a:xfrm>
          <a:prstGeom prst="rect">
            <a:avLst/>
          </a:prstGeom>
        </p:spPr>
      </p:pic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10821605" y="5305777"/>
            <a:ext cx="1178170" cy="409223"/>
          </a:xfrm>
        </p:spPr>
        <p:txBody>
          <a:bodyPr>
            <a:normAutofit/>
          </a:bodyPr>
          <a:lstStyle/>
          <a:p>
            <a:r>
              <a:rPr lang="ko-KR" altLang="en-US" sz="1000" dirty="0" smtClean="0">
                <a:solidFill>
                  <a:srgbClr val="7F7F7F"/>
                </a:solidFill>
              </a:rPr>
              <a:t>출처</a:t>
            </a:r>
            <a:r>
              <a:rPr lang="en-US" altLang="ko-KR" sz="1000" dirty="0" smtClean="0">
                <a:solidFill>
                  <a:srgbClr val="7F7F7F"/>
                </a:solidFill>
              </a:rPr>
              <a:t>: </a:t>
            </a:r>
            <a:r>
              <a:rPr lang="ko-KR" altLang="en-US" sz="1000" dirty="0" err="1" smtClean="0">
                <a:solidFill>
                  <a:srgbClr val="7F7F7F"/>
                </a:solidFill>
              </a:rPr>
              <a:t>피식대학</a:t>
            </a:r>
            <a:endParaRPr lang="ko-KR" altLang="en-US" sz="1000" dirty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5434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모서리가 둥근 직사각형 22"/>
          <p:cNvSpPr/>
          <p:nvPr/>
        </p:nvSpPr>
        <p:spPr>
          <a:xfrm>
            <a:off x="0" y="-967154"/>
            <a:ext cx="12192000" cy="204715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rgbClr val="FFB6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제목 1"/>
          <p:cNvSpPr>
            <a:spLocks noGrp="1"/>
          </p:cNvSpPr>
          <p:nvPr>
            <p:ph type="title"/>
          </p:nvPr>
        </p:nvSpPr>
        <p:spPr>
          <a:xfrm>
            <a:off x="838200" y="180001"/>
            <a:ext cx="10515600" cy="900000"/>
          </a:xfrm>
        </p:spPr>
        <p:txBody>
          <a:bodyPr/>
          <a:lstStyle/>
          <a:p>
            <a:r>
              <a:rPr lang="ko-KR" altLang="en-US" dirty="0" smtClean="0">
                <a:solidFill>
                  <a:srgbClr val="FFB628"/>
                </a:solidFill>
              </a:rPr>
              <a:t>기획 배경</a:t>
            </a:r>
            <a:endParaRPr lang="ko-KR" altLang="en-US" dirty="0">
              <a:solidFill>
                <a:srgbClr val="FFB628"/>
              </a:solidFill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1974" y="3412138"/>
            <a:ext cx="10124679" cy="1150988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423" y="5043499"/>
            <a:ext cx="10406830" cy="1180304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423" y="1560374"/>
            <a:ext cx="9171177" cy="1371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8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기획 배경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모국어 같은 </a:t>
            </a:r>
            <a:r>
              <a:rPr lang="ko-KR" altLang="en-US" dirty="0" smtClean="0">
                <a:solidFill>
                  <a:srgbClr val="6AF000"/>
                </a:solidFill>
              </a:rPr>
              <a:t>친숙함</a:t>
            </a:r>
            <a:r>
              <a:rPr lang="en-US" altLang="ko-KR" dirty="0" smtClean="0"/>
              <a:t>,</a:t>
            </a:r>
            <a:r>
              <a:rPr lang="ko-KR" altLang="en-US" dirty="0">
                <a:solidFill>
                  <a:srgbClr val="6AF000"/>
                </a:solidFill>
              </a:rPr>
              <a:t> </a:t>
            </a:r>
            <a:r>
              <a:rPr lang="ko-KR" altLang="en-US" dirty="0" smtClean="0">
                <a:solidFill>
                  <a:srgbClr val="6AF000"/>
                </a:solidFill>
              </a:rPr>
              <a:t>전문적인</a:t>
            </a:r>
            <a:r>
              <a:rPr lang="ko-KR" altLang="en-US" dirty="0" smtClean="0"/>
              <a:t>교육</a:t>
            </a:r>
            <a:r>
              <a:rPr lang="en-US" altLang="ko-KR" dirty="0" smtClean="0"/>
              <a:t>, </a:t>
            </a:r>
            <a:r>
              <a:rPr lang="ko-KR" altLang="en-US" dirty="0" smtClean="0">
                <a:solidFill>
                  <a:srgbClr val="6AF000"/>
                </a:solidFill>
              </a:rPr>
              <a:t>재미</a:t>
            </a:r>
            <a:r>
              <a:rPr lang="ko-KR" altLang="en-US" dirty="0" smtClean="0"/>
              <a:t>를 통한 교육의 </a:t>
            </a:r>
            <a:r>
              <a:rPr lang="ko-KR" altLang="en-US" dirty="0" smtClean="0">
                <a:solidFill>
                  <a:srgbClr val="6AF000"/>
                </a:solidFill>
              </a:rPr>
              <a:t>지속성</a:t>
            </a:r>
            <a:r>
              <a:rPr lang="ko-KR" altLang="en-US" dirty="0" smtClean="0"/>
              <a:t> 추구</a:t>
            </a:r>
            <a:endParaRPr lang="en-US" altLang="ko-KR" dirty="0" smtClean="0"/>
          </a:p>
          <a:p>
            <a:r>
              <a:rPr lang="en-US" altLang="ko-KR" sz="1600" dirty="0" smtClean="0"/>
              <a:t>(</a:t>
            </a:r>
            <a:r>
              <a:rPr lang="ko-KR" altLang="en-US" sz="1600" dirty="0" smtClean="0"/>
              <a:t>유아기 자녀의 영어교육에 대한 어머니들의 경험</a:t>
            </a:r>
            <a:r>
              <a:rPr lang="en-US" altLang="ko-KR" sz="1600" dirty="0" smtClean="0"/>
              <a:t>, </a:t>
            </a:r>
            <a:r>
              <a:rPr lang="ko-KR" altLang="en-US" sz="1600" dirty="0" err="1" smtClean="0"/>
              <a:t>용세현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이성희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배재대학교</a:t>
            </a:r>
            <a:r>
              <a:rPr lang="en-US" altLang="ko-KR" sz="1600" dirty="0" smtClean="0"/>
              <a:t>, 2018)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2000" y="1485000"/>
            <a:ext cx="3888000" cy="38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622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기획 의도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5276351"/>
            <a:ext cx="10515600" cy="524373"/>
          </a:xfrm>
        </p:spPr>
        <p:txBody>
          <a:bodyPr>
            <a:normAutofit/>
          </a:bodyPr>
          <a:lstStyle/>
          <a:p>
            <a:r>
              <a:rPr lang="ko-KR" altLang="en-US" dirty="0" smtClean="0">
                <a:solidFill>
                  <a:srgbClr val="6AF000"/>
                </a:solidFill>
              </a:rPr>
              <a:t>인공지능을 활용</a:t>
            </a:r>
            <a:r>
              <a:rPr lang="ko-KR" altLang="en-US" dirty="0" smtClean="0"/>
              <a:t>하여 부모의 교육비용 절감 </a:t>
            </a:r>
            <a:r>
              <a:rPr lang="en-US" altLang="ko-KR" dirty="0" smtClean="0"/>
              <a:t>+ </a:t>
            </a:r>
            <a:r>
              <a:rPr lang="ko-KR" altLang="en-US" dirty="0" smtClean="0"/>
              <a:t>아이의 흥미 유발 효과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6000" y="1316350"/>
            <a:ext cx="3960000" cy="39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849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기획 의도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>
                <a:solidFill>
                  <a:srgbClr val="6AF000"/>
                </a:solidFill>
              </a:rPr>
              <a:t>인공지능을 활용</a:t>
            </a:r>
            <a:r>
              <a:rPr lang="ko-KR" altLang="en-US" dirty="0" smtClean="0"/>
              <a:t>하여 부모의 교육비용 절감 </a:t>
            </a:r>
            <a:r>
              <a:rPr lang="en-US" altLang="ko-KR" dirty="0" smtClean="0"/>
              <a:t>+ </a:t>
            </a:r>
            <a:r>
              <a:rPr lang="ko-KR" altLang="en-US" dirty="0" smtClean="0"/>
              <a:t>아이의 흥미 유발 효과</a:t>
            </a:r>
            <a:endParaRPr lang="en-US" altLang="ko-KR" dirty="0" smtClean="0"/>
          </a:p>
          <a:p>
            <a:r>
              <a:rPr lang="en-US" altLang="ko-KR" sz="3200" dirty="0" err="1" smtClean="0">
                <a:solidFill>
                  <a:srgbClr val="FFB628"/>
                </a:solidFill>
                <a:latin typeface="ONE 모바일POP OTF" panose="00000500000000000000" pitchFamily="50" charset="-127"/>
                <a:ea typeface="ONE 모바일POP OTF" panose="00000500000000000000" pitchFamily="50" charset="-127"/>
              </a:rPr>
              <a:t>Sn</a:t>
            </a:r>
            <a:r>
              <a:rPr lang="en-US" altLang="ko-KR" sz="3200" dirty="0" err="1" smtClean="0">
                <a:solidFill>
                  <a:srgbClr val="6AF000"/>
                </a:solidFill>
                <a:latin typeface="ONE 모바일POP OTF" panose="00000500000000000000" pitchFamily="50" charset="-127"/>
                <a:ea typeface="ONE 모바일POP OTF" panose="00000500000000000000" pitchFamily="50" charset="-127"/>
              </a:rPr>
              <a:t>a!</a:t>
            </a:r>
            <a:r>
              <a:rPr lang="en-US" altLang="ko-KR" sz="3200" dirty="0" err="1" smtClean="0">
                <a:solidFill>
                  <a:srgbClr val="FFB628"/>
                </a:solidFill>
                <a:latin typeface="ONE 모바일POP OTF" panose="00000500000000000000" pitchFamily="50" charset="-127"/>
                <a:ea typeface="ONE 모바일POP OTF" panose="00000500000000000000" pitchFamily="50" charset="-127"/>
              </a:rPr>
              <a:t>p</a:t>
            </a:r>
            <a:r>
              <a:rPr lang="en-US" altLang="ko-KR" sz="3200" dirty="0" smtClean="0">
                <a:solidFill>
                  <a:srgbClr val="FFB628"/>
                </a:solidFill>
                <a:latin typeface="ONE 모바일POP OTF" panose="00000500000000000000" pitchFamily="50" charset="-127"/>
                <a:ea typeface="ONE 모바일POP OTF" panose="00000500000000000000" pitchFamily="50" charset="-127"/>
              </a:rPr>
              <a:t> Story</a:t>
            </a:r>
            <a:endParaRPr lang="ko-KR" altLang="en-US" sz="3200" dirty="0">
              <a:solidFill>
                <a:srgbClr val="FFB628"/>
              </a:solidFill>
              <a:latin typeface="ONE 모바일POP OTF" panose="00000500000000000000" pitchFamily="50" charset="-127"/>
              <a:ea typeface="ONE 모바일POP OTF" panose="00000500000000000000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6678" y="1378175"/>
            <a:ext cx="2318644" cy="3600000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16056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Sn</a:t>
            </a:r>
            <a:r>
              <a:rPr lang="en-US" altLang="ko-KR" dirty="0" err="1" smtClean="0">
                <a:solidFill>
                  <a:srgbClr val="6AF000"/>
                </a:solidFill>
              </a:rPr>
              <a:t>a!</a:t>
            </a:r>
            <a:r>
              <a:rPr lang="en-US" altLang="ko-KR" dirty="0" err="1" smtClean="0"/>
              <a:t>p</a:t>
            </a:r>
            <a:r>
              <a:rPr lang="en-US" altLang="ko-KR" dirty="0" smtClean="0"/>
              <a:t> story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solidFill>
                  <a:srgbClr val="6AF000"/>
                </a:solidFill>
              </a:rPr>
              <a:t>AI</a:t>
            </a:r>
            <a:r>
              <a:rPr lang="ko-KR" altLang="en-US" dirty="0" smtClean="0"/>
              <a:t>를 활용한 동화 기반 </a:t>
            </a:r>
            <a:r>
              <a:rPr lang="ko-KR" altLang="en-US" dirty="0" smtClean="0">
                <a:solidFill>
                  <a:srgbClr val="6AF000"/>
                </a:solidFill>
              </a:rPr>
              <a:t>유아용 영어 학습 애플리케이션</a:t>
            </a:r>
            <a:endParaRPr lang="ko-KR" altLang="en-US" dirty="0">
              <a:solidFill>
                <a:srgbClr val="6AF000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8255" y="1851993"/>
            <a:ext cx="1800000" cy="18000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6000" y="1851993"/>
            <a:ext cx="1800000" cy="18000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3745" y="1851993"/>
            <a:ext cx="1800000" cy="1800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176126" y="4171784"/>
            <a:ext cx="22042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dirty="0" smtClean="0">
                <a:solidFill>
                  <a:srgbClr val="FFB628"/>
                </a:solidFill>
                <a:latin typeface="ONE 모바일POP OTF" panose="00000500000000000000" pitchFamily="50" charset="-127"/>
                <a:ea typeface="ONE 모바일POP OTF" panose="00000500000000000000" pitchFamily="50" charset="-127"/>
              </a:rPr>
              <a:t>Snapshot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790467" y="4171784"/>
            <a:ext cx="6110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dirty="0" smtClean="0">
                <a:solidFill>
                  <a:srgbClr val="6AF000"/>
                </a:solidFill>
                <a:latin typeface="ONE 모바일POP OTF" panose="00000500000000000000" pitchFamily="50" charset="-127"/>
                <a:ea typeface="ONE 모바일POP OTF" panose="00000500000000000000" pitchFamily="50" charset="-127"/>
              </a:rPr>
              <a:t>AI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705562" y="4171784"/>
            <a:ext cx="24163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dirty="0" smtClean="0">
                <a:solidFill>
                  <a:srgbClr val="FFB628"/>
                </a:solidFill>
                <a:latin typeface="ONE 모바일POP OTF" panose="00000500000000000000" pitchFamily="50" charset="-127"/>
                <a:ea typeface="ONE 모바일POP OTF" panose="00000500000000000000" pitchFamily="50" charset="-127"/>
              </a:rPr>
              <a:t>Storybook</a:t>
            </a:r>
          </a:p>
        </p:txBody>
      </p:sp>
    </p:spTree>
    <p:extLst>
      <p:ext uri="{BB962C8B-B14F-4D97-AF65-F5344CB8AC3E}">
        <p14:creationId xmlns:p14="http://schemas.microsoft.com/office/powerpoint/2010/main" val="1080547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3415</TotalTime>
  <Words>463</Words>
  <Application>Microsoft Office PowerPoint</Application>
  <PresentationFormat>와이드스크린</PresentationFormat>
  <Paragraphs>166</Paragraphs>
  <Slides>32</Slides>
  <Notes>29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40" baseType="lpstr">
      <vt:lpstr>ONE 모바일POP OTF</vt:lpstr>
      <vt:lpstr>맑은 고딕</vt:lpstr>
      <vt:lpstr>UhBee Se_hyun</vt:lpstr>
      <vt:lpstr>Arial</vt:lpstr>
      <vt:lpstr>G마켓 산스 Medium</vt:lpstr>
      <vt:lpstr>G마켓 산스 Bold</vt:lpstr>
      <vt:lpstr>G마켓 산스 Light</vt:lpstr>
      <vt:lpstr>Office 테마</vt:lpstr>
      <vt:lpstr>Sna!p Story</vt:lpstr>
      <vt:lpstr>목차</vt:lpstr>
      <vt:lpstr>기획 배경</vt:lpstr>
      <vt:lpstr>기획 배경</vt:lpstr>
      <vt:lpstr>기획 배경</vt:lpstr>
      <vt:lpstr>기획 배경</vt:lpstr>
      <vt:lpstr>기획 의도</vt:lpstr>
      <vt:lpstr>기획 의도</vt:lpstr>
      <vt:lpstr>Sna!p story</vt:lpstr>
      <vt:lpstr>서비스 소개</vt:lpstr>
      <vt:lpstr>디자인 컨셉</vt:lpstr>
      <vt:lpstr>사물 인식</vt:lpstr>
      <vt:lpstr>동화 생성</vt:lpstr>
      <vt:lpstr>퀴즈 동화</vt:lpstr>
      <vt:lpstr>나만의 도서관, 나만의 단어장</vt:lpstr>
      <vt:lpstr>UCC 및 시연</vt:lpstr>
      <vt:lpstr>UCC</vt:lpstr>
      <vt:lpstr>시연</vt:lpstr>
      <vt:lpstr>기술 설명</vt:lpstr>
      <vt:lpstr>PowerPoint 프레젠테이션</vt:lpstr>
      <vt:lpstr>AI</vt:lpstr>
      <vt:lpstr>CNN 모델 및 학습 데이터</vt:lpstr>
      <vt:lpstr>데이터 전처리</vt:lpstr>
      <vt:lpstr>데이터 전처리 과정 </vt:lpstr>
      <vt:lpstr>데이터 전처리 과정 1 - 스케일링 </vt:lpstr>
      <vt:lpstr>데이터 전처리 과정 2 - 곡선 단순화</vt:lpstr>
      <vt:lpstr>데이터 전처리 과정 3 - 최종 형태</vt:lpstr>
      <vt:lpstr>Confusion Matrix</vt:lpstr>
      <vt:lpstr>확률 임계값 설정하기</vt:lpstr>
      <vt:lpstr>A401 팀 소개</vt:lpstr>
      <vt:lpstr>파란리무진</vt:lpstr>
      <vt:lpstr>감사합니다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SSAFY</dc:creator>
  <cp:lastModifiedBy>SSAFY</cp:lastModifiedBy>
  <cp:revision>151</cp:revision>
  <dcterms:created xsi:type="dcterms:W3CDTF">2023-03-15T04:42:20Z</dcterms:created>
  <dcterms:modified xsi:type="dcterms:W3CDTF">2023-04-12T08:44:22Z</dcterms:modified>
</cp:coreProperties>
</file>